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 bookmarkIdSeed="3">
  <p:sldMasterIdLst>
    <p:sldMasterId id="2147483672" r:id="rId4"/>
  </p:sldMasterIdLst>
  <p:notesMasterIdLst>
    <p:notesMasterId r:id="rId7"/>
  </p:notesMasterIdLst>
  <p:sldIdLst>
    <p:sldId id="256" r:id="rId5"/>
    <p:sldId id="257" r:id="rId6"/>
  </p:sldIdLst>
  <p:sldSz cx="10691813" cy="7559675"/>
  <p:notesSz cx="10234613" cy="70993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649" userDrawn="1">
          <p15:clr>
            <a:srgbClr val="A4A3A4"/>
          </p15:clr>
        </p15:guide>
        <p15:guide id="2" pos="6735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7743"/>
    <a:srgbClr val="E4E5E3"/>
    <a:srgbClr val="008C4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394"/>
    <p:restoredTop sz="94493" autoAdjust="0"/>
  </p:normalViewPr>
  <p:slideViewPr>
    <p:cSldViewPr snapToObjects="1">
      <p:cViewPr varScale="1">
        <p:scale>
          <a:sx n="99" d="100"/>
          <a:sy n="99" d="100"/>
        </p:scale>
        <p:origin x="1248" y="84"/>
      </p:cViewPr>
      <p:guideLst>
        <p:guide orient="horz" pos="4649"/>
        <p:guide pos="6735"/>
      </p:guideLst>
    </p:cSldViewPr>
  </p:slideViewPr>
  <p:notesTextViewPr>
    <p:cViewPr>
      <p:scale>
        <a:sx n="20" d="100"/>
        <a:sy n="2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3"/>
            <a:ext cx="4434999" cy="356197"/>
          </a:xfrm>
          <a:prstGeom prst="rect">
            <a:avLst/>
          </a:prstGeom>
        </p:spPr>
        <p:txBody>
          <a:bodyPr vert="horz" lIns="99038" tIns="49519" rIns="99038" bIns="49519" rtlCol="0"/>
          <a:lstStyle>
            <a:lvl1pPr algn="l">
              <a:defRPr sz="13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5797246" y="3"/>
            <a:ext cx="4434999" cy="356197"/>
          </a:xfrm>
          <a:prstGeom prst="rect">
            <a:avLst/>
          </a:prstGeom>
        </p:spPr>
        <p:txBody>
          <a:bodyPr vert="horz" lIns="99038" tIns="49519" rIns="99038" bIns="49519" rtlCol="0"/>
          <a:lstStyle>
            <a:lvl1pPr algn="r">
              <a:defRPr sz="1300"/>
            </a:lvl1pPr>
          </a:lstStyle>
          <a:p>
            <a:fld id="{7B554B1D-25A0-4C4E-8D66-61FD792F8152}" type="datetimeFigureOut">
              <a:rPr lang="it-IT" smtClean="0"/>
              <a:pPr/>
              <a:t>21/09/2022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3422650" y="887413"/>
            <a:ext cx="3389313" cy="23955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38" tIns="49519" rIns="99038" bIns="49519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1023462" y="3416537"/>
            <a:ext cx="8187690" cy="2795350"/>
          </a:xfrm>
          <a:prstGeom prst="rect">
            <a:avLst/>
          </a:prstGeom>
        </p:spPr>
        <p:txBody>
          <a:bodyPr vert="horz" lIns="99038" tIns="49519" rIns="99038" bIns="49519" rtlCol="0"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6743104"/>
            <a:ext cx="4434999" cy="356196"/>
          </a:xfrm>
          <a:prstGeom prst="rect">
            <a:avLst/>
          </a:prstGeom>
        </p:spPr>
        <p:txBody>
          <a:bodyPr vert="horz" lIns="99038" tIns="49519" rIns="99038" bIns="49519" rtlCol="0" anchor="b"/>
          <a:lstStyle>
            <a:lvl1pPr algn="l">
              <a:defRPr sz="13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5797246" y="6743104"/>
            <a:ext cx="4434999" cy="356196"/>
          </a:xfrm>
          <a:prstGeom prst="rect">
            <a:avLst/>
          </a:prstGeom>
        </p:spPr>
        <p:txBody>
          <a:bodyPr vert="horz" lIns="99038" tIns="49519" rIns="99038" bIns="49519" rtlCol="0" anchor="b"/>
          <a:lstStyle>
            <a:lvl1pPr algn="r">
              <a:defRPr sz="1300"/>
            </a:lvl1pPr>
          </a:lstStyle>
          <a:p>
            <a:fld id="{867E09F0-7C80-DB4B-874D-6D5217BD8CFD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965166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>
          <a:xfrm>
            <a:off x="3422650" y="887413"/>
            <a:ext cx="3389313" cy="2395537"/>
          </a:xfrm>
        </p:spPr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7E09F0-7C80-DB4B-874D-6D5217BD8CFD}" type="slidenum">
              <a:rPr lang="it-IT" smtClean="0"/>
              <a:pPr/>
              <a:t>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8964142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>
          <a:xfrm>
            <a:off x="3422650" y="887413"/>
            <a:ext cx="3389313" cy="2395537"/>
          </a:xfrm>
        </p:spPr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7E09F0-7C80-DB4B-874D-6D5217BD8CFD}" type="slidenum">
              <a:rPr lang="it-IT" smtClean="0"/>
              <a:pPr/>
              <a:t>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018303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1886" y="1237197"/>
            <a:ext cx="9088041" cy="2631887"/>
          </a:xfrm>
        </p:spPr>
        <p:txBody>
          <a:bodyPr anchor="b"/>
          <a:lstStyle>
            <a:lvl1pPr algn="ctr">
              <a:defRPr sz="6614"/>
            </a:lvl1pPr>
          </a:lstStyle>
          <a:p>
            <a:r>
              <a:rPr lang="it-IT" smtClean="0"/>
              <a:t>Fare clic per modificare stile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6477" y="3970580"/>
            <a:ext cx="8018860" cy="1825171"/>
          </a:xfrm>
        </p:spPr>
        <p:txBody>
          <a:bodyPr/>
          <a:lstStyle>
            <a:lvl1pPr marL="0" indent="0" algn="ctr">
              <a:buNone/>
              <a:defRPr sz="2646"/>
            </a:lvl1pPr>
            <a:lvl2pPr marL="503972" indent="0" algn="ctr">
              <a:buNone/>
              <a:defRPr sz="2205"/>
            </a:lvl2pPr>
            <a:lvl3pPr marL="1007943" indent="0" algn="ctr">
              <a:buNone/>
              <a:defRPr sz="1984"/>
            </a:lvl3pPr>
            <a:lvl4pPr marL="1511915" indent="0" algn="ctr">
              <a:buNone/>
              <a:defRPr sz="1764"/>
            </a:lvl4pPr>
            <a:lvl5pPr marL="2015886" indent="0" algn="ctr">
              <a:buNone/>
              <a:defRPr sz="1764"/>
            </a:lvl5pPr>
            <a:lvl6pPr marL="2519858" indent="0" algn="ctr">
              <a:buNone/>
              <a:defRPr sz="1764"/>
            </a:lvl6pPr>
            <a:lvl7pPr marL="3023829" indent="0" algn="ctr">
              <a:buNone/>
              <a:defRPr sz="1764"/>
            </a:lvl7pPr>
            <a:lvl8pPr marL="3527801" indent="0" algn="ctr">
              <a:buNone/>
              <a:defRPr sz="1764"/>
            </a:lvl8pPr>
            <a:lvl9pPr marL="4031772" indent="0" algn="ctr">
              <a:buNone/>
              <a:defRPr sz="1764"/>
            </a:lvl9pPr>
          </a:lstStyle>
          <a:p>
            <a:r>
              <a:rPr lang="it-IT" smtClean="0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87AAA-1A1A-5A41-A23A-416BD5A1271C}" type="datetimeFigureOut">
              <a:rPr lang="it-IT" smtClean="0"/>
              <a:pPr/>
              <a:t>21/09/2022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507A63-8A9F-3F42-8AF0-5D64E2E4E0AF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845220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87AAA-1A1A-5A41-A23A-416BD5A1271C}" type="datetimeFigureOut">
              <a:rPr lang="it-IT" smtClean="0"/>
              <a:pPr/>
              <a:t>21/09/2022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507A63-8A9F-3F42-8AF0-5D64E2E4E0AF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279923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verticale e tes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51329" y="402483"/>
            <a:ext cx="2305422" cy="6406475"/>
          </a:xfrm>
        </p:spPr>
        <p:txBody>
          <a:bodyPr vert="eaVert"/>
          <a:lstStyle/>
          <a:p>
            <a:r>
              <a:rPr lang="it-IT" smtClean="0"/>
              <a:t>Fare clic per modificare stile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5063" y="402483"/>
            <a:ext cx="6782619" cy="6406475"/>
          </a:xfrm>
        </p:spPr>
        <p:txBody>
          <a:bodyPr vert="eaVert"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87AAA-1A1A-5A41-A23A-416BD5A1271C}" type="datetimeFigureOut">
              <a:rPr lang="it-IT" smtClean="0"/>
              <a:pPr/>
              <a:t>21/09/2022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507A63-8A9F-3F42-8AF0-5D64E2E4E0AF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819285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87AAA-1A1A-5A41-A23A-416BD5A1271C}" type="datetimeFigureOut">
              <a:rPr lang="it-IT" smtClean="0"/>
              <a:pPr/>
              <a:t>21/09/2022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507A63-8A9F-3F42-8AF0-5D64E2E4E0AF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877266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9494" y="1884671"/>
            <a:ext cx="9221689" cy="3144614"/>
          </a:xfrm>
        </p:spPr>
        <p:txBody>
          <a:bodyPr anchor="b"/>
          <a:lstStyle>
            <a:lvl1pPr>
              <a:defRPr sz="6614"/>
            </a:lvl1pPr>
          </a:lstStyle>
          <a:p>
            <a:r>
              <a:rPr lang="it-IT" smtClean="0"/>
              <a:t>Fare clic per modificare stile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9494" y="5059035"/>
            <a:ext cx="9221689" cy="1653678"/>
          </a:xfrm>
        </p:spPr>
        <p:txBody>
          <a:bodyPr/>
          <a:lstStyle>
            <a:lvl1pPr marL="0" indent="0">
              <a:buNone/>
              <a:defRPr sz="2646">
                <a:solidFill>
                  <a:schemeClr val="tx1"/>
                </a:solidFill>
              </a:defRPr>
            </a:lvl1pPr>
            <a:lvl2pPr marL="503972" indent="0">
              <a:buNone/>
              <a:defRPr sz="2205">
                <a:solidFill>
                  <a:schemeClr val="tx1">
                    <a:tint val="75000"/>
                  </a:schemeClr>
                </a:solidFill>
              </a:defRPr>
            </a:lvl2pPr>
            <a:lvl3pPr marL="1007943" indent="0">
              <a:buNone/>
              <a:defRPr sz="1984">
                <a:solidFill>
                  <a:schemeClr val="tx1">
                    <a:tint val="75000"/>
                  </a:schemeClr>
                </a:solidFill>
              </a:defRPr>
            </a:lvl3pPr>
            <a:lvl4pPr marL="1511915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4pPr>
            <a:lvl5pPr marL="2015886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5pPr>
            <a:lvl6pPr marL="2519858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6pPr>
            <a:lvl7pPr marL="3023829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7pPr>
            <a:lvl8pPr marL="3527801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8pPr>
            <a:lvl9pPr marL="4031772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87AAA-1A1A-5A41-A23A-416BD5A1271C}" type="datetimeFigureOut">
              <a:rPr lang="it-IT" smtClean="0"/>
              <a:pPr/>
              <a:t>21/09/2022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507A63-8A9F-3F42-8AF0-5D64E2E4E0AF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65331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nut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5062" y="2012414"/>
            <a:ext cx="4544021" cy="4796544"/>
          </a:xfrm>
        </p:spPr>
        <p:txBody>
          <a:bodyPr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12730" y="2012414"/>
            <a:ext cx="4544021" cy="4796544"/>
          </a:xfrm>
        </p:spPr>
        <p:txBody>
          <a:bodyPr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87AAA-1A1A-5A41-A23A-416BD5A1271C}" type="datetimeFigureOut">
              <a:rPr lang="it-IT" smtClean="0"/>
              <a:pPr/>
              <a:t>21/09/2022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507A63-8A9F-3F42-8AF0-5D64E2E4E0AF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360609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402484"/>
            <a:ext cx="9221689" cy="1461188"/>
          </a:xfrm>
        </p:spPr>
        <p:txBody>
          <a:bodyPr/>
          <a:lstStyle/>
          <a:p>
            <a:r>
              <a:rPr lang="it-IT" smtClean="0"/>
              <a:t>Fare clic per modificare stile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1853171"/>
            <a:ext cx="4523137" cy="908210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6456" y="2761381"/>
            <a:ext cx="4523137" cy="4061576"/>
          </a:xfrm>
        </p:spPr>
        <p:txBody>
          <a:bodyPr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12731" y="1853171"/>
            <a:ext cx="4545413" cy="908210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12731" y="2761381"/>
            <a:ext cx="4545413" cy="4061576"/>
          </a:xfrm>
        </p:spPr>
        <p:txBody>
          <a:bodyPr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87AAA-1A1A-5A41-A23A-416BD5A1271C}" type="datetimeFigureOut">
              <a:rPr lang="it-IT" smtClean="0"/>
              <a:pPr/>
              <a:t>21/09/2022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507A63-8A9F-3F42-8AF0-5D64E2E4E0AF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281405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87AAA-1A1A-5A41-A23A-416BD5A1271C}" type="datetimeFigureOut">
              <a:rPr lang="it-IT" smtClean="0"/>
              <a:pPr/>
              <a:t>21/09/2022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507A63-8A9F-3F42-8AF0-5D64E2E4E0AF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924306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87AAA-1A1A-5A41-A23A-416BD5A1271C}" type="datetimeFigureOut">
              <a:rPr lang="it-IT" smtClean="0"/>
              <a:pPr/>
              <a:t>21/09/2022</a:t>
            </a:fld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507A63-8A9F-3F42-8AF0-5D64E2E4E0AF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492283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503978"/>
            <a:ext cx="3448388" cy="1763924"/>
          </a:xfrm>
        </p:spPr>
        <p:txBody>
          <a:bodyPr anchor="b"/>
          <a:lstStyle>
            <a:lvl1pPr>
              <a:defRPr sz="3527"/>
            </a:lvl1pPr>
          </a:lstStyle>
          <a:p>
            <a:r>
              <a:rPr lang="it-IT" smtClean="0"/>
              <a:t>Fare clic per modificare stile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45413" y="1088455"/>
            <a:ext cx="5412730" cy="5372269"/>
          </a:xfrm>
        </p:spPr>
        <p:txBody>
          <a:bodyPr/>
          <a:lstStyle>
            <a:lvl1pPr>
              <a:defRPr sz="3527"/>
            </a:lvl1pPr>
            <a:lvl2pPr>
              <a:defRPr sz="3086"/>
            </a:lvl2pPr>
            <a:lvl3pPr>
              <a:defRPr sz="2646"/>
            </a:lvl3pPr>
            <a:lvl4pPr>
              <a:defRPr sz="2205"/>
            </a:lvl4pPr>
            <a:lvl5pPr>
              <a:defRPr sz="2205"/>
            </a:lvl5pPr>
            <a:lvl6pPr>
              <a:defRPr sz="2205"/>
            </a:lvl6pPr>
            <a:lvl7pPr>
              <a:defRPr sz="2205"/>
            </a:lvl7pPr>
            <a:lvl8pPr>
              <a:defRPr sz="2205"/>
            </a:lvl8pPr>
            <a:lvl9pPr>
              <a:defRPr sz="2205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2267902"/>
            <a:ext cx="3448388" cy="4201570"/>
          </a:xfrm>
        </p:spPr>
        <p:txBody>
          <a:bodyPr/>
          <a:lstStyle>
            <a:lvl1pPr marL="0" indent="0">
              <a:buNone/>
              <a:defRPr sz="1764"/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87AAA-1A1A-5A41-A23A-416BD5A1271C}" type="datetimeFigureOut">
              <a:rPr lang="it-IT" smtClean="0"/>
              <a:pPr/>
              <a:t>21/09/2022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507A63-8A9F-3F42-8AF0-5D64E2E4E0AF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892418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503978"/>
            <a:ext cx="3448388" cy="1763924"/>
          </a:xfrm>
        </p:spPr>
        <p:txBody>
          <a:bodyPr anchor="b"/>
          <a:lstStyle>
            <a:lvl1pPr>
              <a:defRPr sz="3527"/>
            </a:lvl1pPr>
          </a:lstStyle>
          <a:p>
            <a:r>
              <a:rPr lang="it-IT" smtClean="0"/>
              <a:t>Fare clic per modificare stile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45413" y="1088455"/>
            <a:ext cx="5412730" cy="5372269"/>
          </a:xfrm>
        </p:spPr>
        <p:txBody>
          <a:bodyPr anchor="t"/>
          <a:lstStyle>
            <a:lvl1pPr marL="0" indent="0">
              <a:buNone/>
              <a:defRPr sz="3527"/>
            </a:lvl1pPr>
            <a:lvl2pPr marL="503972" indent="0">
              <a:buNone/>
              <a:defRPr sz="3086"/>
            </a:lvl2pPr>
            <a:lvl3pPr marL="1007943" indent="0">
              <a:buNone/>
              <a:defRPr sz="2646"/>
            </a:lvl3pPr>
            <a:lvl4pPr marL="1511915" indent="0">
              <a:buNone/>
              <a:defRPr sz="2205"/>
            </a:lvl4pPr>
            <a:lvl5pPr marL="2015886" indent="0">
              <a:buNone/>
              <a:defRPr sz="2205"/>
            </a:lvl5pPr>
            <a:lvl6pPr marL="2519858" indent="0">
              <a:buNone/>
              <a:defRPr sz="2205"/>
            </a:lvl6pPr>
            <a:lvl7pPr marL="3023829" indent="0">
              <a:buNone/>
              <a:defRPr sz="2205"/>
            </a:lvl7pPr>
            <a:lvl8pPr marL="3527801" indent="0">
              <a:buNone/>
              <a:defRPr sz="2205"/>
            </a:lvl8pPr>
            <a:lvl9pPr marL="4031772" indent="0">
              <a:buNone/>
              <a:defRPr sz="2205"/>
            </a:lvl9pPr>
          </a:lstStyle>
          <a:p>
            <a:r>
              <a:rPr lang="it-IT" smtClean="0"/>
              <a:t>Trascinare l'immagine su un segnaposto o fare clic sull'icona per aggiungerla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2267902"/>
            <a:ext cx="3448388" cy="4201570"/>
          </a:xfrm>
        </p:spPr>
        <p:txBody>
          <a:bodyPr/>
          <a:lstStyle>
            <a:lvl1pPr marL="0" indent="0">
              <a:buNone/>
              <a:defRPr sz="1764"/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87AAA-1A1A-5A41-A23A-416BD5A1271C}" type="datetimeFigureOut">
              <a:rPr lang="it-IT" smtClean="0"/>
              <a:pPr/>
              <a:t>21/09/2022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507A63-8A9F-3F42-8AF0-5D64E2E4E0AF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128366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35062" y="402484"/>
            <a:ext cx="9221689" cy="14611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stile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5062" y="2012414"/>
            <a:ext cx="9221689" cy="47965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5062" y="7006700"/>
            <a:ext cx="240565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187AAA-1A1A-5A41-A23A-416BD5A1271C}" type="datetimeFigureOut">
              <a:rPr lang="it-IT" smtClean="0"/>
              <a:pPr/>
              <a:t>21/09/2022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41663" y="7006700"/>
            <a:ext cx="3608487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51093" y="7006700"/>
            <a:ext cx="240565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507A63-8A9F-3F42-8AF0-5D64E2E4E0AF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466212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1007943" rtl="0" eaLnBrk="1" latinLnBrk="0" hangingPunct="1">
        <a:lnSpc>
          <a:spcPct val="90000"/>
        </a:lnSpc>
        <a:spcBef>
          <a:spcPct val="0"/>
        </a:spcBef>
        <a:buNone/>
        <a:defRPr sz="485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1986" indent="-251986" algn="l" defTabSz="1007943" rtl="0" eaLnBrk="1" latinLnBrk="0" hangingPunct="1">
        <a:lnSpc>
          <a:spcPct val="90000"/>
        </a:lnSpc>
        <a:spcBef>
          <a:spcPts val="1102"/>
        </a:spcBef>
        <a:buFont typeface="Arial" panose="020B0604020202020204" pitchFamily="34" charset="0"/>
        <a:buChar char="•"/>
        <a:defRPr sz="3086" kern="1200">
          <a:solidFill>
            <a:schemeClr val="tx1"/>
          </a:solidFill>
          <a:latin typeface="+mn-lt"/>
          <a:ea typeface="+mn-ea"/>
          <a:cs typeface="+mn-cs"/>
        </a:defRPr>
      </a:lvl1pPr>
      <a:lvl2pPr marL="75595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646" kern="1200">
          <a:solidFill>
            <a:schemeClr val="tx1"/>
          </a:solidFill>
          <a:latin typeface="+mn-lt"/>
          <a:ea typeface="+mn-ea"/>
          <a:cs typeface="+mn-cs"/>
        </a:defRPr>
      </a:lvl2pPr>
      <a:lvl3pPr marL="1259929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205" kern="1200">
          <a:solidFill>
            <a:schemeClr val="tx1"/>
          </a:solidFill>
          <a:latin typeface="+mn-lt"/>
          <a:ea typeface="+mn-ea"/>
          <a:cs typeface="+mn-cs"/>
        </a:defRPr>
      </a:lvl3pPr>
      <a:lvl4pPr marL="1763900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267872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771844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275815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77978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283758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1pPr>
      <a:lvl2pPr marL="5039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1007943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3pPr>
      <a:lvl4pPr marL="1511915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015886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519858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023829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527801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0317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formazione@ats-insubria.it" TargetMode="External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5" Type="http://schemas.openxmlformats.org/officeDocument/2006/relationships/image" Target="../media/image2.jpeg"/><Relationship Id="rId4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774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ttangolo 7"/>
          <p:cNvSpPr>
            <a:spLocks/>
          </p:cNvSpPr>
          <p:nvPr/>
        </p:nvSpPr>
        <p:spPr>
          <a:xfrm>
            <a:off x="7237771" y="319763"/>
            <a:ext cx="3221999" cy="702992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229085" tIns="229085" rIns="229085" bIns="229085" rtlCol="0" anchor="ctr"/>
          <a:lstStyle/>
          <a:p>
            <a:pPr algn="ctr"/>
            <a:endParaRPr lang="it-IT" sz="1273" dirty="0"/>
          </a:p>
        </p:txBody>
      </p:sp>
      <p:cxnSp>
        <p:nvCxnSpPr>
          <p:cNvPr id="6" name="Connettore 1 5"/>
          <p:cNvCxnSpPr/>
          <p:nvPr/>
        </p:nvCxnSpPr>
        <p:spPr>
          <a:xfrm>
            <a:off x="7127629" y="0"/>
            <a:ext cx="0" cy="7559675"/>
          </a:xfrm>
          <a:prstGeom prst="line">
            <a:avLst/>
          </a:prstGeom>
          <a:ln w="9525">
            <a:solidFill>
              <a:srgbClr val="C0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Connettore 1 9"/>
          <p:cNvCxnSpPr/>
          <p:nvPr/>
        </p:nvCxnSpPr>
        <p:spPr>
          <a:xfrm>
            <a:off x="3554871" y="0"/>
            <a:ext cx="0" cy="7559675"/>
          </a:xfrm>
          <a:prstGeom prst="line">
            <a:avLst/>
          </a:prstGeom>
          <a:ln w="9525">
            <a:solidFill>
              <a:srgbClr val="C0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CasellaDiTesto 13"/>
          <p:cNvSpPr txBox="1"/>
          <p:nvPr/>
        </p:nvSpPr>
        <p:spPr>
          <a:xfrm>
            <a:off x="280923" y="319764"/>
            <a:ext cx="3151954" cy="6057382"/>
          </a:xfrm>
          <a:prstGeom prst="rect">
            <a:avLst/>
          </a:prstGeom>
          <a:solidFill>
            <a:schemeClr val="bg1"/>
          </a:solidFill>
        </p:spPr>
        <p:txBody>
          <a:bodyPr wrap="square" lIns="180000" tIns="180000" rIns="180000" bIns="180000" rtlCol="0">
            <a:spAutoFit/>
          </a:bodyPr>
          <a:lstStyle/>
          <a:p>
            <a:r>
              <a:rPr lang="it-IT" sz="1000" b="1" dirty="0" smtClean="0">
                <a:latin typeface="Verdana" panose="020B0604030504040204" pitchFamily="34" charset="0"/>
                <a:ea typeface="Verdana" panose="020B0604030504040204" pitchFamily="34" charset="0"/>
              </a:rPr>
              <a:t>Informazioni generali</a:t>
            </a:r>
          </a:p>
          <a:p>
            <a:endParaRPr lang="it-IT" sz="1000" b="1" dirty="0" smtClean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r>
              <a:rPr lang="it-IT" sz="1000" dirty="0"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Il corso si rivolge principalmente ad Amministratori del territorio, personale delle strutture residenziali e semiresidenziali sociosanitarie, associazioni di volontariato ed enti del terzo settore,  personale ATS e ASST.</a:t>
            </a:r>
          </a:p>
          <a:p>
            <a:endParaRPr lang="it-IT" sz="1000" b="1" dirty="0" smtClean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r>
              <a:rPr lang="it-IT" sz="1000" b="1" dirty="0" smtClean="0">
                <a:latin typeface="Verdana" panose="020B0604030504040204" pitchFamily="34" charset="0"/>
                <a:ea typeface="Verdana" panose="020B0604030504040204" pitchFamily="34" charset="0"/>
              </a:rPr>
              <a:t>Intervengono</a:t>
            </a:r>
          </a:p>
          <a:p>
            <a:endParaRPr lang="it-IT" sz="1000" b="1" dirty="0" smtClean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r>
              <a:rPr lang="it-IT" sz="1000" b="1" dirty="0">
                <a:latin typeface="Verdana" panose="020B0604030504040204" pitchFamily="34" charset="0"/>
                <a:ea typeface="Verdana" panose="020B0604030504040204" pitchFamily="34" charset="0"/>
              </a:rPr>
              <a:t>Dott.ssa Alessandra Mammano </a:t>
            </a:r>
            <a:r>
              <a:rPr lang="it-IT" sz="1000" dirty="0" smtClean="0"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- </a:t>
            </a:r>
            <a:r>
              <a:rPr lang="it-IT" sz="1000" dirty="0"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Responsabile UOSD Percorsi Integrati di Prevenzione e </a:t>
            </a:r>
            <a:r>
              <a:rPr lang="it-IT" sz="1000" dirty="0" smtClean="0"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Cura - </a:t>
            </a:r>
            <a:r>
              <a:rPr lang="it-IT" sz="1000" dirty="0"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ATS Insubria</a:t>
            </a:r>
          </a:p>
          <a:p>
            <a:r>
              <a:rPr lang="it-IT" sz="1000" b="1" dirty="0">
                <a:latin typeface="Verdana" panose="020B0604030504040204" pitchFamily="34" charset="0"/>
                <a:ea typeface="Verdana" panose="020B0604030504040204" pitchFamily="34" charset="0"/>
              </a:rPr>
              <a:t>Prof. Leonardo </a:t>
            </a:r>
            <a:r>
              <a:rPr lang="it-IT" sz="1000" b="1" dirty="0" smtClean="0">
                <a:latin typeface="Verdana" panose="020B0604030504040204" pitchFamily="34" charset="0"/>
                <a:ea typeface="Verdana" panose="020B0604030504040204" pitchFamily="34" charset="0"/>
              </a:rPr>
              <a:t>Salvemini </a:t>
            </a:r>
            <a:r>
              <a:rPr lang="it-IT" sz="1000" dirty="0" smtClean="0">
                <a:latin typeface="Verdana" panose="020B0604030504040204" pitchFamily="34" charset="0"/>
                <a:ea typeface="Verdana" panose="020B0604030504040204" pitchFamily="34" charset="0"/>
              </a:rPr>
              <a:t>-</a:t>
            </a:r>
            <a:r>
              <a:rPr lang="it-IT" sz="1000" b="1" dirty="0" smtClean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it-IT" sz="1000" dirty="0" smtClean="0"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Docente universitario e coordinatore del Dipartimento Lavoro e Benessere </a:t>
            </a:r>
            <a:r>
              <a:rPr lang="it-IT" sz="1000" dirty="0"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I</a:t>
            </a:r>
            <a:r>
              <a:rPr lang="it-IT" sz="1000" dirty="0" smtClean="0"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ntegrale della Pontificia Academia Mariana </a:t>
            </a:r>
            <a:r>
              <a:rPr lang="it-IT" sz="1000" dirty="0" err="1" smtClean="0"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Internazionalis</a:t>
            </a:r>
            <a:endParaRPr lang="it-IT" sz="1000" dirty="0" smtClean="0">
              <a:latin typeface="Verdana" panose="020B060403050404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r>
              <a:rPr lang="it-IT" sz="1000" b="1" dirty="0" smtClean="0">
                <a:latin typeface="Verdana" panose="020B0604030504040204" pitchFamily="34" charset="0"/>
                <a:ea typeface="Verdana" panose="020B0604030504040204" pitchFamily="34" charset="0"/>
              </a:rPr>
              <a:t>Dott.ssa </a:t>
            </a:r>
            <a:r>
              <a:rPr lang="it-IT" sz="1000" b="1" dirty="0">
                <a:latin typeface="Verdana" panose="020B0604030504040204" pitchFamily="34" charset="0"/>
                <a:ea typeface="Verdana" panose="020B0604030504040204" pitchFamily="34" charset="0"/>
              </a:rPr>
              <a:t>Zanetti Tiziana </a:t>
            </a:r>
            <a:r>
              <a:rPr lang="it-IT" sz="1000" dirty="0" smtClean="0"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- </a:t>
            </a:r>
            <a:r>
              <a:rPr lang="it-IT" sz="1000" dirty="0"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Esperta </a:t>
            </a:r>
            <a:r>
              <a:rPr lang="it-IT" sz="1000" dirty="0" smtClean="0"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in diritto del patrimonio culturale</a:t>
            </a:r>
            <a:endParaRPr lang="it-IT" sz="1000" dirty="0">
              <a:latin typeface="Verdana" panose="020B060403050404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r>
              <a:rPr lang="it-IT" sz="1000" b="1" dirty="0">
                <a:latin typeface="Verdana" panose="020B0604030504040204" pitchFamily="34" charset="0"/>
                <a:ea typeface="Verdana" panose="020B0604030504040204" pitchFamily="34" charset="0"/>
              </a:rPr>
              <a:t>Dott.ssa Annalisa Palomba </a:t>
            </a:r>
            <a:r>
              <a:rPr lang="it-IT" sz="1000" dirty="0" smtClean="0"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-</a:t>
            </a:r>
          </a:p>
          <a:p>
            <a:r>
              <a:rPr lang="it-IT" sz="1000" dirty="0"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M</a:t>
            </a:r>
            <a:r>
              <a:rPr lang="it-IT" sz="1000" dirty="0" smtClean="0"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agistrato penale esperto in reati </a:t>
            </a:r>
            <a:r>
              <a:rPr lang="it-IT" sz="1000" dirty="0"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contro </a:t>
            </a:r>
            <a:r>
              <a:rPr lang="it-IT" sz="1000" dirty="0" smtClean="0"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il patrimonio culturale</a:t>
            </a:r>
            <a:endParaRPr lang="it-IT" sz="1000" b="1" dirty="0" smtClean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endParaRPr lang="it-IT" sz="1000" b="1" dirty="0" smtClean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r>
              <a:rPr lang="it-IT" sz="1000" b="1" dirty="0" smtClean="0">
                <a:latin typeface="Verdana" panose="020B0604030504040204" pitchFamily="34" charset="0"/>
                <a:ea typeface="Verdana" panose="020B0604030504040204" pitchFamily="34" charset="0"/>
              </a:rPr>
              <a:t>Responsabile Scientifico</a:t>
            </a:r>
          </a:p>
          <a:p>
            <a:r>
              <a:rPr lang="it-IT" sz="1000" dirty="0" smtClean="0"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Dott.ssa Alessandra </a:t>
            </a:r>
            <a:r>
              <a:rPr lang="it-IT" sz="1000" dirty="0">
                <a:solidFill>
                  <a:prstClr val="black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Mammano</a:t>
            </a:r>
            <a:r>
              <a:rPr lang="it-IT" sz="1000" dirty="0" smtClean="0"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</a:p>
          <a:p>
            <a:endParaRPr lang="it-IT" sz="1000" b="1" dirty="0" smtClean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it-IT" sz="1000" b="1" u="sng" dirty="0" smtClean="0">
                <a:latin typeface="Verdana" panose="020B0604030504040204" pitchFamily="34" charset="0"/>
                <a:ea typeface="Verdana" panose="020B0604030504040204" pitchFamily="34" charset="0"/>
                <a:cs typeface="Helvetica" pitchFamily="34" charset="0"/>
              </a:rPr>
              <a:t>Segreteria Organizzativa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it-IT" sz="1000" dirty="0" smtClean="0">
              <a:latin typeface="Verdana" panose="020B0604030504040204" pitchFamily="34" charset="0"/>
              <a:ea typeface="Verdana" panose="020B0604030504040204" pitchFamily="34" charset="0"/>
              <a:cs typeface="Helvetica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it-IT" sz="1000" dirty="0"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UOS Formazione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it-IT" sz="1000" dirty="0"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ATS Insubria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it-IT" sz="1000" dirty="0"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Sede Territoriale di Varese 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it-IT" sz="1000" dirty="0"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Via O. Rossi, 9 – 21100 </a:t>
            </a:r>
            <a:r>
              <a:rPr lang="it-IT" sz="1000" dirty="0" smtClean="0"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Varese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it-IT" sz="1000" dirty="0">
              <a:latin typeface="Verdana" panose="020B060403050404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it-IT" sz="1000" dirty="0"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Tel. 0332/27.7561 -  0332/277.545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it-IT" sz="1000" dirty="0"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E-mail </a:t>
            </a:r>
            <a:r>
              <a:rPr lang="it-IT" sz="1000" dirty="0" smtClean="0">
                <a:latin typeface="Verdana" panose="020B0604030504040204" pitchFamily="34" charset="0"/>
                <a:ea typeface="Verdana" panose="020B0604030504040204" pitchFamily="34" charset="0"/>
                <a:cs typeface="Helvetica" pitchFamily="34" charset="0"/>
                <a:hlinkClick r:id="rId3"/>
              </a:rPr>
              <a:t>formazione@ats-insubria.i</a:t>
            </a:r>
            <a:r>
              <a:rPr lang="it-IT" sz="1000" dirty="0" smtClean="0">
                <a:latin typeface="Verdana" panose="020B0604030504040204" pitchFamily="34" charset="0"/>
                <a:ea typeface="Verdana" panose="020B0604030504040204" pitchFamily="34" charset="0"/>
                <a:hlinkClick r:id="rId3"/>
              </a:rPr>
              <a:t>t</a:t>
            </a:r>
            <a:endParaRPr lang="it-IT" sz="1000" dirty="0" smtClean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19" name="Rettangolo 18"/>
          <p:cNvSpPr/>
          <p:nvPr/>
        </p:nvSpPr>
        <p:spPr>
          <a:xfrm rot="5400000" flipH="1">
            <a:off x="8734489" y="5738686"/>
            <a:ext cx="45719" cy="3221999"/>
          </a:xfrm>
          <a:prstGeom prst="rect">
            <a:avLst/>
          </a:prstGeom>
          <a:solidFill>
            <a:srgbClr val="C00000">
              <a:alpha val="2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5" name="CasellaDiTesto 14"/>
          <p:cNvSpPr txBox="1"/>
          <p:nvPr/>
        </p:nvSpPr>
        <p:spPr>
          <a:xfrm>
            <a:off x="7278455" y="179999"/>
            <a:ext cx="3181315" cy="2902672"/>
          </a:xfrm>
          <a:prstGeom prst="rect">
            <a:avLst/>
          </a:prstGeom>
          <a:noFill/>
        </p:spPr>
        <p:txBody>
          <a:bodyPr wrap="square" lIns="180000" tIns="180000" rIns="180000" bIns="180000" rtlCol="0">
            <a:spAutoFit/>
          </a:bodyPr>
          <a:lstStyle/>
          <a:p>
            <a:endParaRPr lang="it-IT" sz="2000" b="1" dirty="0" smtClean="0">
              <a:solidFill>
                <a:srgbClr val="007743"/>
              </a:solidFill>
              <a:latin typeface="Helvetica" charset="0"/>
              <a:ea typeface="Helvetica" charset="0"/>
              <a:cs typeface="Helvetica" charset="0"/>
            </a:endParaRPr>
          </a:p>
          <a:p>
            <a:endParaRPr lang="it-IT" sz="2000" b="1" dirty="0" smtClean="0">
              <a:solidFill>
                <a:srgbClr val="007743"/>
              </a:solidFill>
              <a:latin typeface="Helvetica" charset="0"/>
              <a:ea typeface="Helvetica" charset="0"/>
              <a:cs typeface="Helvetica" charset="0"/>
            </a:endParaRPr>
          </a:p>
          <a:p>
            <a:endParaRPr lang="it-IT" sz="2000" b="1" dirty="0" smtClean="0">
              <a:solidFill>
                <a:srgbClr val="007743"/>
              </a:solidFill>
              <a:latin typeface="Helvetica" charset="0"/>
              <a:ea typeface="Helvetica" charset="0"/>
              <a:cs typeface="Helvetica" charset="0"/>
            </a:endParaRPr>
          </a:p>
          <a:p>
            <a:endParaRPr lang="it-IT" sz="900" b="1" dirty="0" smtClean="0">
              <a:solidFill>
                <a:srgbClr val="007743"/>
              </a:solidFill>
              <a:latin typeface="Helvetica" charset="0"/>
              <a:ea typeface="Helvetica" charset="0"/>
              <a:cs typeface="Helvetica" charset="0"/>
            </a:endParaRPr>
          </a:p>
          <a:p>
            <a:pPr algn="ctr"/>
            <a:endParaRPr lang="it-IT" sz="1600" b="1" dirty="0" smtClean="0">
              <a:solidFill>
                <a:srgbClr val="007743"/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lvl="0" algn="ctr"/>
            <a:r>
              <a:rPr lang="it-IT" sz="1200" b="1" dirty="0">
                <a:solidFill>
                  <a:srgbClr val="007743"/>
                </a:solidFill>
                <a:latin typeface="Verdana" panose="020B0604030504040204" pitchFamily="34" charset="0"/>
                <a:ea typeface="Verdana" panose="020B0604030504040204" pitchFamily="34" charset="0"/>
                <a:cs typeface="Helvetica" panose="020B0604020202020204" pitchFamily="34" charset="0"/>
              </a:rPr>
              <a:t>Invecchiare bene è possibile. </a:t>
            </a:r>
            <a:endParaRPr lang="it-IT" sz="1200" dirty="0">
              <a:solidFill>
                <a:srgbClr val="007743"/>
              </a:solidFill>
              <a:latin typeface="Verdana" panose="020B0604030504040204" pitchFamily="34" charset="0"/>
              <a:ea typeface="Verdana" panose="020B0604030504040204" pitchFamily="34" charset="0"/>
              <a:cs typeface="Helvetica" panose="020B0604020202020204" pitchFamily="34" charset="0"/>
            </a:endParaRPr>
          </a:p>
          <a:p>
            <a:pPr lvl="0" algn="ctr"/>
            <a:r>
              <a:rPr lang="it-IT" sz="1200" b="1" dirty="0">
                <a:solidFill>
                  <a:srgbClr val="007743"/>
                </a:solidFill>
                <a:latin typeface="Verdana" panose="020B0604030504040204" pitchFamily="34" charset="0"/>
                <a:ea typeface="Verdana" panose="020B0604030504040204" pitchFamily="34" charset="0"/>
                <a:cs typeface="Helvetica" panose="020B0604020202020204" pitchFamily="34" charset="0"/>
              </a:rPr>
              <a:t>La prevenzione del decadimento cognitivo: </a:t>
            </a:r>
            <a:r>
              <a:rPr lang="it-IT" sz="1200" b="1" dirty="0" smtClean="0">
                <a:solidFill>
                  <a:srgbClr val="007743"/>
                </a:solidFill>
                <a:latin typeface="Verdana" panose="020B0604030504040204" pitchFamily="34" charset="0"/>
                <a:ea typeface="Verdana" panose="020B0604030504040204" pitchFamily="34" charset="0"/>
                <a:cs typeface="Helvetica" panose="020B0604020202020204" pitchFamily="34" charset="0"/>
              </a:rPr>
              <a:t>nuovi </a:t>
            </a:r>
            <a:r>
              <a:rPr lang="it-IT" sz="1200" b="1" dirty="0">
                <a:solidFill>
                  <a:srgbClr val="007743"/>
                </a:solidFill>
                <a:latin typeface="Verdana" panose="020B0604030504040204" pitchFamily="34" charset="0"/>
                <a:ea typeface="Verdana" panose="020B0604030504040204" pitchFamily="34" charset="0"/>
                <a:cs typeface="Helvetica" panose="020B0604020202020204" pitchFamily="34" charset="0"/>
              </a:rPr>
              <a:t>orizzonti</a:t>
            </a:r>
            <a:endParaRPr lang="it-IT" sz="1200" dirty="0">
              <a:solidFill>
                <a:srgbClr val="007743"/>
              </a:solidFill>
              <a:latin typeface="Verdana" panose="020B0604030504040204" pitchFamily="34" charset="0"/>
              <a:ea typeface="Verdana" panose="020B0604030504040204" pitchFamily="34" charset="0"/>
              <a:cs typeface="Helvetica" panose="020B0604020202020204" pitchFamily="34" charset="0"/>
            </a:endParaRPr>
          </a:p>
          <a:p>
            <a:pPr algn="ctr"/>
            <a:endParaRPr lang="it-IT" sz="1100" b="1" dirty="0" smtClean="0">
              <a:solidFill>
                <a:srgbClr val="007743"/>
              </a:solidFill>
              <a:latin typeface="Verdana" panose="020B0604030504040204" pitchFamily="34" charset="0"/>
              <a:ea typeface="Verdana" panose="020B0604030504040204" pitchFamily="34" charset="0"/>
              <a:cs typeface="Helvetica" panose="020B0604020202020204" pitchFamily="34" charset="0"/>
            </a:endParaRPr>
          </a:p>
          <a:p>
            <a:pPr algn="ctr"/>
            <a:r>
              <a:rPr lang="it-IT" sz="1100" b="1" dirty="0" smtClean="0">
                <a:solidFill>
                  <a:srgbClr val="007743"/>
                </a:solidFill>
                <a:latin typeface="Verdana" panose="020B0604030504040204" pitchFamily="34" charset="0"/>
                <a:ea typeface="Verdana" panose="020B0604030504040204" pitchFamily="34" charset="0"/>
                <a:cs typeface="Helvetica" panose="020B0604020202020204" pitchFamily="34" charset="0"/>
              </a:rPr>
              <a:t>Il </a:t>
            </a:r>
            <a:r>
              <a:rPr lang="it-IT" sz="1100" b="1" dirty="0">
                <a:solidFill>
                  <a:srgbClr val="007743"/>
                </a:solidFill>
                <a:latin typeface="Verdana" panose="020B0604030504040204" pitchFamily="34" charset="0"/>
                <a:ea typeface="Verdana" panose="020B0604030504040204" pitchFamily="34" charset="0"/>
                <a:cs typeface="Helvetica" panose="020B0604020202020204" pitchFamily="34" charset="0"/>
              </a:rPr>
              <a:t>patrimonio artistico e paesaggistico del territorio come risorsa di promozione della </a:t>
            </a:r>
            <a:r>
              <a:rPr lang="it-IT" sz="1100" b="1" dirty="0" smtClean="0">
                <a:solidFill>
                  <a:srgbClr val="007743"/>
                </a:solidFill>
                <a:latin typeface="Verdana" panose="020B0604030504040204" pitchFamily="34" charset="0"/>
                <a:ea typeface="Verdana" panose="020B0604030504040204" pitchFamily="34" charset="0"/>
                <a:cs typeface="Helvetica" panose="020B0604020202020204" pitchFamily="34" charset="0"/>
              </a:rPr>
              <a:t>salute</a:t>
            </a:r>
            <a:endParaRPr lang="it-IT" sz="1100" b="1" dirty="0">
              <a:solidFill>
                <a:srgbClr val="007743"/>
              </a:solidFill>
              <a:latin typeface="Verdana" panose="020B0604030504040204" pitchFamily="34" charset="0"/>
              <a:ea typeface="Verdana" panose="020B0604030504040204" pitchFamily="34" charset="0"/>
              <a:cs typeface="Helvetica" panose="020B0604020202020204" pitchFamily="34" charset="0"/>
            </a:endParaRPr>
          </a:p>
        </p:txBody>
      </p:sp>
      <p:sp>
        <p:nvSpPr>
          <p:cNvPr id="30" name="CasellaDiTesto 29"/>
          <p:cNvSpPr txBox="1"/>
          <p:nvPr/>
        </p:nvSpPr>
        <p:spPr>
          <a:xfrm>
            <a:off x="7258112" y="5372385"/>
            <a:ext cx="3221999" cy="1548455"/>
          </a:xfrm>
          <a:prstGeom prst="rect">
            <a:avLst/>
          </a:prstGeom>
          <a:noFill/>
        </p:spPr>
        <p:txBody>
          <a:bodyPr wrap="square" lIns="360000" tIns="180000" rIns="180000" bIns="180000" rtlCol="0">
            <a:spAutoFit/>
          </a:bodyPr>
          <a:lstStyle/>
          <a:p>
            <a:pPr algn="ctr"/>
            <a:r>
              <a:rPr lang="it-IT" sz="1100" b="1" dirty="0" smtClean="0">
                <a:solidFill>
                  <a:srgbClr val="007743"/>
                </a:solidFill>
                <a:latin typeface="Verdana" panose="020B0604030504040204" pitchFamily="34" charset="0"/>
                <a:ea typeface="Verdana" panose="020B0604030504040204" pitchFamily="34" charset="0"/>
                <a:cs typeface="Helvetica" charset="0"/>
              </a:rPr>
              <a:t>Lunedì 3 ottobre 2022</a:t>
            </a:r>
          </a:p>
          <a:p>
            <a:pPr algn="ctr"/>
            <a:r>
              <a:rPr lang="it-IT" sz="1100" b="1" dirty="0" smtClean="0">
                <a:solidFill>
                  <a:srgbClr val="007743"/>
                </a:solidFill>
                <a:latin typeface="Verdana" panose="020B0604030504040204" pitchFamily="34" charset="0"/>
                <a:ea typeface="Verdana" panose="020B0604030504040204" pitchFamily="34" charset="0"/>
                <a:cs typeface="Helvetica" charset="0"/>
              </a:rPr>
              <a:t>dalle ore 9.00 alle ore 13.00</a:t>
            </a:r>
          </a:p>
          <a:p>
            <a:pPr algn="ctr"/>
            <a:r>
              <a:rPr lang="it-IT" sz="1100" b="1" dirty="0" smtClean="0">
                <a:solidFill>
                  <a:srgbClr val="007743"/>
                </a:solidFill>
                <a:latin typeface="Verdana" panose="020B0604030504040204" pitchFamily="34" charset="0"/>
                <a:ea typeface="Verdana" panose="020B0604030504040204" pitchFamily="34" charset="0"/>
                <a:cs typeface="Helvetica" charset="0"/>
              </a:rPr>
              <a:t>Sala convegni</a:t>
            </a:r>
          </a:p>
          <a:p>
            <a:pPr algn="ctr"/>
            <a:r>
              <a:rPr lang="it-IT" sz="1100" b="1" dirty="0" smtClean="0">
                <a:solidFill>
                  <a:srgbClr val="007743"/>
                </a:solidFill>
                <a:latin typeface="Verdana" panose="020B0604030504040204" pitchFamily="34" charset="0"/>
                <a:ea typeface="Verdana" panose="020B0604030504040204" pitchFamily="34" charset="0"/>
                <a:cs typeface="Helvetica" charset="0"/>
              </a:rPr>
              <a:t>della Provincia di Varese</a:t>
            </a:r>
          </a:p>
          <a:p>
            <a:pPr algn="ctr"/>
            <a:r>
              <a:rPr lang="it-IT" sz="1100" b="1" dirty="0" smtClean="0">
                <a:solidFill>
                  <a:srgbClr val="007743"/>
                </a:solidFill>
                <a:latin typeface="Verdana" panose="020B0604030504040204" pitchFamily="34" charset="0"/>
                <a:ea typeface="Verdana" panose="020B0604030504040204" pitchFamily="34" charset="0"/>
                <a:cs typeface="Helvetica" charset="0"/>
              </a:rPr>
              <a:t>Piazza Libertà 1 –</a:t>
            </a:r>
          </a:p>
          <a:p>
            <a:pPr algn="ctr"/>
            <a:r>
              <a:rPr lang="it-IT" sz="1100" b="1" dirty="0" smtClean="0">
                <a:solidFill>
                  <a:srgbClr val="007743"/>
                </a:solidFill>
                <a:latin typeface="Verdana" panose="020B0604030504040204" pitchFamily="34" charset="0"/>
                <a:ea typeface="Verdana" panose="020B0604030504040204" pitchFamily="34" charset="0"/>
                <a:cs typeface="Helvetica" charset="0"/>
              </a:rPr>
              <a:t>Varese ed online su </a:t>
            </a:r>
          </a:p>
          <a:p>
            <a:pPr algn="ctr"/>
            <a:r>
              <a:rPr lang="it-IT" sz="1100" b="1" dirty="0" smtClean="0">
                <a:solidFill>
                  <a:srgbClr val="007743"/>
                </a:solidFill>
                <a:latin typeface="Verdana" panose="020B0604030504040204" pitchFamily="34" charset="0"/>
                <a:ea typeface="Verdana" panose="020B0604030504040204" pitchFamily="34" charset="0"/>
                <a:cs typeface="Helvetica" charset="0"/>
              </a:rPr>
              <a:t>Piattaforma ATS  Insubria </a:t>
            </a:r>
            <a:endParaRPr lang="it-IT" sz="1100" b="1" dirty="0">
              <a:solidFill>
                <a:srgbClr val="007743"/>
              </a:solidFill>
              <a:latin typeface="Verdana" panose="020B0604030504040204" pitchFamily="34" charset="0"/>
              <a:ea typeface="Verdana" panose="020B0604030504040204" pitchFamily="34" charset="0"/>
              <a:cs typeface="Helvetica" charset="0"/>
            </a:endParaRPr>
          </a:p>
        </p:txBody>
      </p:sp>
      <p:sp>
        <p:nvSpPr>
          <p:cNvPr id="4103" name="Rectangle 7"/>
          <p:cNvSpPr>
            <a:spLocks noChangeArrowheads="1"/>
          </p:cNvSpPr>
          <p:nvPr/>
        </p:nvSpPr>
        <p:spPr bwMode="auto">
          <a:xfrm>
            <a:off x="3554871" y="2678810"/>
            <a:ext cx="3572758" cy="115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Helvetica" pitchFamily="34" charset="0"/>
              <a:ea typeface="Times New Roman" pitchFamily="18" charset="0"/>
              <a:cs typeface="Helvetica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it-IT" sz="1000" dirty="0" smtClean="0">
              <a:latin typeface="Palatino Linotype" pitchFamily="18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it-IT" sz="1000" dirty="0" smtClean="0">
              <a:latin typeface="Palatino Linotype" pitchFamily="18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it-IT" sz="1000" dirty="0" smtClean="0">
              <a:latin typeface="Palatino Linotype" pitchFamily="18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it-IT" sz="1000" dirty="0" smtClean="0">
              <a:latin typeface="Palatino Linotype" pitchFamily="18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6" name="Immagine 1" descr="C:\Users\bottera\Desktop\ATS_Insubria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341124" y="434440"/>
            <a:ext cx="1296141" cy="7465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098" name="AutoShape 2" descr="Risultati immagini per pensioni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4100" name="AutoShape 4" descr="Risultati immagini per pensioni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2" name="Rettangolo 1"/>
          <p:cNvSpPr/>
          <p:nvPr/>
        </p:nvSpPr>
        <p:spPr>
          <a:xfrm>
            <a:off x="3796395" y="358882"/>
            <a:ext cx="3089710" cy="4539704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>
              <a:lnSpc>
                <a:spcPct val="200000"/>
              </a:lnSpc>
            </a:pPr>
            <a:r>
              <a:rPr lang="it-IT" sz="1000" b="1" dirty="0" err="1" smtClean="0">
                <a:latin typeface="Verdana" panose="020B0604030504040204" pitchFamily="34" charset="0"/>
                <a:ea typeface="Verdana" panose="020B0604030504040204" pitchFamily="34" charset="0"/>
              </a:rPr>
              <a:t>Modalita'</a:t>
            </a:r>
            <a:r>
              <a:rPr lang="it-IT" sz="1000" b="1" dirty="0" smtClean="0">
                <a:latin typeface="Verdana" panose="020B0604030504040204" pitchFamily="34" charset="0"/>
                <a:ea typeface="Verdana" panose="020B0604030504040204" pitchFamily="34" charset="0"/>
              </a:rPr>
              <a:t> di iscrizione all'evento</a:t>
            </a:r>
          </a:p>
          <a:p>
            <a:r>
              <a:rPr lang="it-IT" sz="1050" dirty="0" smtClean="0">
                <a:latin typeface="Verdana" panose="020B0604030504040204" pitchFamily="34" charset="0"/>
                <a:ea typeface="Verdana" panose="020B0604030504040204" pitchFamily="34" charset="0"/>
              </a:rPr>
              <a:t>Online </a:t>
            </a:r>
            <a:r>
              <a:rPr lang="it-IT" sz="1050" dirty="0">
                <a:latin typeface="Verdana" panose="020B0604030504040204" pitchFamily="34" charset="0"/>
                <a:ea typeface="Verdana" panose="020B0604030504040204" pitchFamily="34" charset="0"/>
              </a:rPr>
              <a:t>tramite la Intranet Aziendale/Sito </a:t>
            </a:r>
            <a:r>
              <a:rPr lang="it-IT" sz="1050" dirty="0" smtClean="0">
                <a:latin typeface="Verdana" panose="020B0604030504040204" pitchFamily="34" charset="0"/>
                <a:ea typeface="Verdana" panose="020B0604030504040204" pitchFamily="34" charset="0"/>
              </a:rPr>
              <a:t>Aziendale</a:t>
            </a:r>
          </a:p>
          <a:p>
            <a:endParaRPr lang="it-IT" sz="1050" b="1" u="sng" dirty="0" smtClean="0">
              <a:latin typeface="Verdana" panose="020B0604030504040204" pitchFamily="34" charset="0"/>
              <a:ea typeface="Verdana" panose="020B0604030504040204" pitchFamily="34" charset="0"/>
              <a:cs typeface="Times New Roman" pitchFamily="18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it-IT" sz="1000" b="1" u="sng" dirty="0" smtClean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Quota </a:t>
            </a:r>
            <a:r>
              <a:rPr lang="it-IT" sz="1000" b="1" u="sng" dirty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di partecipazione</a:t>
            </a:r>
            <a:r>
              <a:rPr lang="it-IT" sz="1000" b="1" u="sng" dirty="0" smtClean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: </a:t>
            </a:r>
            <a:r>
              <a:rPr lang="it-IT" sz="1000" dirty="0" smtClean="0">
                <a:latin typeface="Verdana" panose="020B0604030504040204" pitchFamily="34" charset="0"/>
                <a:ea typeface="Verdana" panose="020B0604030504040204" pitchFamily="34" charset="0"/>
                <a:cs typeface="Times New Roman" pitchFamily="18" charset="0"/>
              </a:rPr>
              <a:t>Gratuito 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it-IT" sz="1000" b="1" dirty="0" smtClean="0">
                <a:latin typeface="Verdana" panose="020B0604030504040204" pitchFamily="34" charset="0"/>
                <a:ea typeface="Verdana" panose="020B0604030504040204" pitchFamily="34" charset="0"/>
              </a:rPr>
              <a:t>Partecipazione e crediti ECM</a:t>
            </a:r>
          </a:p>
          <a:p>
            <a:pPr algn="just"/>
            <a:endParaRPr lang="it-IT" sz="1050" b="1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just"/>
            <a:r>
              <a:rPr lang="it-IT" sz="1000" dirty="0"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La soglia di partecipazione richiesta è del 100% delle ore totali previste dal programma per eventi residenziali di durata uguale o inferiore a 6 ore.</a:t>
            </a:r>
          </a:p>
          <a:p>
            <a:pPr algn="just"/>
            <a:r>
              <a:rPr lang="it-IT" sz="1000" dirty="0"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Secondo le indicazioni contenute nel Decreto Direzione Generale Welfare n. 18429 del   23/12/2021, all’evento sono stati preassegnati n. 4 crediti ECM</a:t>
            </a:r>
            <a:r>
              <a:rPr lang="it-IT" sz="1000" dirty="0" smtClean="0"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. L’attestato </a:t>
            </a:r>
            <a:r>
              <a:rPr lang="it-IT" sz="1000" dirty="0"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crediti relativo </a:t>
            </a:r>
            <a:r>
              <a:rPr lang="it-IT" sz="1000" dirty="0" smtClean="0"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all’ evento </a:t>
            </a:r>
            <a:r>
              <a:rPr lang="it-IT" sz="1000" dirty="0"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sarà rilasciato solo ed esclusivamente ai partecipanti che avranno superato la soglia dell’80% del questionario di apprendimento, che avranno raggiunto la soglia minima di partecipazione, che avranno compilato il questionario di gradimento</a:t>
            </a:r>
            <a:r>
              <a:rPr lang="it-IT" sz="1000" dirty="0" smtClean="0"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. L'evento </a:t>
            </a:r>
            <a:r>
              <a:rPr lang="it-IT" sz="1000" dirty="0"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è realizzato in convenzione con il Consiglio Regionale della Lombardia dell'Ordine degli Assistenti Sociali. E' stato richiesto il riconoscimento dei crediti </a:t>
            </a:r>
            <a:r>
              <a:rPr lang="it-IT" sz="1000" dirty="0" smtClean="0"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FC.AS</a:t>
            </a:r>
          </a:p>
          <a:p>
            <a:pPr lvl="0"/>
            <a:endParaRPr lang="it-IT" sz="1200" dirty="0">
              <a:solidFill>
                <a:prstClr val="black"/>
              </a:solidFill>
              <a:latin typeface="Helvetica Light"/>
            </a:endParaRPr>
          </a:p>
        </p:txBody>
      </p:sp>
      <p:pic>
        <p:nvPicPr>
          <p:cNvPr id="18" name="Picture 2" descr="650246134229449601617896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1662" y="3184368"/>
            <a:ext cx="3102705" cy="20555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Immagine 3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640043" y="6214567"/>
            <a:ext cx="1621677" cy="896190"/>
          </a:xfrm>
          <a:prstGeom prst="rect">
            <a:avLst/>
          </a:prstGeom>
        </p:spPr>
      </p:pic>
      <p:sp>
        <p:nvSpPr>
          <p:cNvPr id="7" name="Rettangolo 6"/>
          <p:cNvSpPr/>
          <p:nvPr/>
        </p:nvSpPr>
        <p:spPr>
          <a:xfrm>
            <a:off x="3958703" y="5496119"/>
            <a:ext cx="2852973" cy="8540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it-IT" sz="105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Evento realizzato con il contributo del Programma Mattone Internazionale Salute – </a:t>
            </a:r>
            <a:r>
              <a:rPr lang="it-IT" sz="1050" b="1" dirty="0" err="1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ProMIS</a:t>
            </a:r>
            <a:endParaRPr lang="it-IT" sz="1050" b="1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endParaRPr lang="it-IT" dirty="0"/>
          </a:p>
        </p:txBody>
      </p:sp>
      <p:pic>
        <p:nvPicPr>
          <p:cNvPr id="3" name="Immagine 2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46306" y="434441"/>
            <a:ext cx="1310045" cy="7860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98853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ttangolo 12"/>
          <p:cNvSpPr>
            <a:spLocks/>
          </p:cNvSpPr>
          <p:nvPr/>
        </p:nvSpPr>
        <p:spPr>
          <a:xfrm>
            <a:off x="3725444" y="179999"/>
            <a:ext cx="3221999" cy="7200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229085" tIns="229085" rIns="229085" bIns="229085" rtlCol="0" anchor="ctr"/>
          <a:lstStyle/>
          <a:p>
            <a:pPr algn="ctr"/>
            <a:endParaRPr lang="it-IT" sz="1273"/>
          </a:p>
        </p:txBody>
      </p:sp>
      <p:sp>
        <p:nvSpPr>
          <p:cNvPr id="29" name="Rettangolo 28"/>
          <p:cNvSpPr/>
          <p:nvPr/>
        </p:nvSpPr>
        <p:spPr>
          <a:xfrm>
            <a:off x="-198710" y="-251652"/>
            <a:ext cx="10890523" cy="781148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 smtClean="0"/>
          </a:p>
          <a:p>
            <a:pPr algn="ctr"/>
            <a:endParaRPr lang="it-IT" dirty="0"/>
          </a:p>
        </p:txBody>
      </p:sp>
      <p:sp>
        <p:nvSpPr>
          <p:cNvPr id="33" name="CasellaDiTesto 32"/>
          <p:cNvSpPr txBox="1"/>
          <p:nvPr/>
        </p:nvSpPr>
        <p:spPr>
          <a:xfrm>
            <a:off x="-198710" y="-251811"/>
            <a:ext cx="10909420" cy="7811645"/>
          </a:xfrm>
          <a:prstGeom prst="rect">
            <a:avLst/>
          </a:prstGeom>
          <a:noFill/>
        </p:spPr>
        <p:txBody>
          <a:bodyPr wrap="square" lIns="216000" tIns="216000" rIns="216000" bIns="216000" numCol="3" spcCol="540000" rtlCol="0">
            <a:noAutofit/>
          </a:bodyPr>
          <a:lstStyle/>
          <a:p>
            <a:pPr algn="just"/>
            <a:endParaRPr lang="it-IT" sz="1100" b="1" dirty="0" smtClean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just"/>
            <a:endParaRPr lang="it-IT" sz="1100" b="1" dirty="0" smtClean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it-IT" sz="1000" b="1" dirty="0" smtClean="0">
                <a:latin typeface="Verdana" panose="020B0604030504040204" pitchFamily="34" charset="0"/>
                <a:ea typeface="Verdana" panose="020B0604030504040204" pitchFamily="34" charset="0"/>
              </a:rPr>
              <a:t>BREVE PREMESSA:</a:t>
            </a:r>
          </a:p>
          <a:p>
            <a:pPr algn="just">
              <a:lnSpc>
                <a:spcPct val="150000"/>
              </a:lnSpc>
            </a:pPr>
            <a:r>
              <a:rPr lang="it-IT" sz="1000" dirty="0">
                <a:latin typeface="Verdana" panose="020B0604030504040204" pitchFamily="34" charset="0"/>
                <a:ea typeface="Verdana" panose="020B0604030504040204" pitchFamily="34" charset="0"/>
              </a:rPr>
              <a:t>L'arte si avvale di potenzialità comunicative che superano le possibilità dei codici linguistici e veicola contenuti di interesse universale, capaci di parlare anche alla sensibilità di individui privi di nozioni specifiche. Tutto il patrimonio culturale, dalle opere pittoriche, a quelle architettoniche, letterarie e musicali può offrire molto sul versante della costruzione del benessere psichico ed anche sul versante della prevenzione e della </a:t>
            </a:r>
            <a:r>
              <a:rPr lang="it-IT" sz="1000" dirty="0" smtClean="0">
                <a:latin typeface="Verdana" panose="020B0604030504040204" pitchFamily="34" charset="0"/>
                <a:ea typeface="Verdana" panose="020B0604030504040204" pitchFamily="34" charset="0"/>
              </a:rPr>
              <a:t>cura. L'OMS, </a:t>
            </a:r>
            <a:r>
              <a:rPr lang="it-IT" sz="1000" dirty="0">
                <a:latin typeface="Verdana" panose="020B0604030504040204" pitchFamily="34" charset="0"/>
                <a:ea typeface="Verdana" panose="020B0604030504040204" pitchFamily="34" charset="0"/>
              </a:rPr>
              <a:t>in un report del 2019, "il Valore delle Arti sul Benessere e la </a:t>
            </a:r>
            <a:r>
              <a:rPr lang="it-IT" sz="1000" dirty="0" smtClean="0">
                <a:latin typeface="Verdana" panose="020B0604030504040204" pitchFamily="34" charset="0"/>
                <a:ea typeface="Verdana" panose="020B0604030504040204" pitchFamily="34" charset="0"/>
              </a:rPr>
              <a:t>Salute«, </a:t>
            </a:r>
            <a:r>
              <a:rPr lang="it-IT" sz="1000" dirty="0">
                <a:latin typeface="Verdana" panose="020B0604030504040204" pitchFamily="34" charset="0"/>
                <a:ea typeface="Verdana" panose="020B0604030504040204" pitchFamily="34" charset="0"/>
              </a:rPr>
              <a:t>apre a nuove prospettive nei processi di </a:t>
            </a:r>
            <a:r>
              <a:rPr lang="it-IT" sz="1000" dirty="0" err="1">
                <a:latin typeface="Verdana" panose="020B0604030504040204" pitchFamily="34" charset="0"/>
                <a:ea typeface="Verdana" panose="020B0604030504040204" pitchFamily="34" charset="0"/>
              </a:rPr>
              <a:t>salutogenesi</a:t>
            </a:r>
            <a:r>
              <a:rPr lang="it-IT" sz="1000" dirty="0">
                <a:latin typeface="Verdana" panose="020B0604030504040204" pitchFamily="34" charset="0"/>
                <a:ea typeface="Verdana" panose="020B0604030504040204" pitchFamily="34" charset="0"/>
              </a:rPr>
              <a:t> attraverso la valorizzazione di risorse rinvenibili nel patrimonio culturale e ambientale dei territori. </a:t>
            </a:r>
          </a:p>
          <a:p>
            <a:pPr algn="just">
              <a:lnSpc>
                <a:spcPct val="150000"/>
              </a:lnSpc>
            </a:pPr>
            <a:r>
              <a:rPr lang="it-IT" sz="1000" dirty="0">
                <a:latin typeface="Verdana" panose="020B0604030504040204" pitchFamily="34" charset="0"/>
                <a:ea typeface="Verdana" panose="020B0604030504040204" pitchFamily="34" charset="0"/>
              </a:rPr>
              <a:t>Il </a:t>
            </a:r>
            <a:r>
              <a:rPr lang="it-IT" sz="1000" i="1" dirty="0" err="1">
                <a:latin typeface="Verdana" panose="020B0604030504040204" pitchFamily="34" charset="0"/>
                <a:ea typeface="Verdana" panose="020B0604030504040204" pitchFamily="34" charset="0"/>
              </a:rPr>
              <a:t>webinar</a:t>
            </a:r>
            <a:r>
              <a:rPr lang="it-IT" sz="1000" dirty="0">
                <a:latin typeface="Verdana" panose="020B0604030504040204" pitchFamily="34" charset="0"/>
                <a:ea typeface="Verdana" panose="020B0604030504040204" pitchFamily="34" charset="0"/>
              </a:rPr>
              <a:t> viene proposto con lo scopo di fornire elementi conoscitivi per la progettazione di percorsi di prevenzione e cura che si avvalgono di risorse </a:t>
            </a:r>
            <a:r>
              <a:rPr lang="it-IT" sz="1000" dirty="0" smtClean="0">
                <a:latin typeface="Verdana" panose="020B0604030504040204" pitchFamily="34" charset="0"/>
                <a:ea typeface="Verdana" panose="020B0604030504040204" pitchFamily="34" charset="0"/>
              </a:rPr>
              <a:t>culturali e artistiche del territorio. Il progetto rientra nella prospettiva metodologica del </a:t>
            </a:r>
            <a:r>
              <a:rPr lang="it-IT" sz="1000" i="1" dirty="0" smtClean="0">
                <a:latin typeface="Verdana" panose="020B0604030504040204" pitchFamily="34" charset="0"/>
                <a:ea typeface="Verdana" panose="020B0604030504040204" pitchFamily="34" charset="0"/>
              </a:rPr>
              <a:t>community </a:t>
            </a:r>
            <a:r>
              <a:rPr lang="it-IT" sz="1000" i="1" dirty="0" err="1" smtClean="0">
                <a:latin typeface="Verdana" panose="020B0604030504040204" pitchFamily="34" charset="0"/>
                <a:ea typeface="Verdana" panose="020B0604030504040204" pitchFamily="34" charset="0"/>
              </a:rPr>
              <a:t>learning</a:t>
            </a:r>
            <a:r>
              <a:rPr lang="it-IT" sz="1000" i="1" dirty="0" smtClean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it-IT" sz="1000" dirty="0" smtClean="0">
                <a:latin typeface="Verdana" panose="020B0604030504040204" pitchFamily="34" charset="0"/>
                <a:ea typeface="Verdana" panose="020B0604030504040204" pitchFamily="34" charset="0"/>
              </a:rPr>
              <a:t>e fa riferimento, per l'area tematica, alle seguenti indicazioni:</a:t>
            </a:r>
          </a:p>
          <a:p>
            <a:pPr>
              <a:lnSpc>
                <a:spcPct val="150000"/>
              </a:lnSpc>
            </a:pPr>
            <a:r>
              <a:rPr lang="it-IT" sz="1000" dirty="0" smtClean="0">
                <a:latin typeface="Verdana" panose="020B0604030504040204" pitchFamily="34" charset="0"/>
                <a:ea typeface="Verdana" panose="020B0604030504040204" pitchFamily="34" charset="0"/>
              </a:rPr>
              <a:t>• Piano di Prevenzione Regionale 2020-2025 </a:t>
            </a:r>
          </a:p>
          <a:p>
            <a:pPr>
              <a:lnSpc>
                <a:spcPct val="150000"/>
              </a:lnSpc>
            </a:pPr>
            <a:r>
              <a:rPr lang="it-IT" sz="1000" dirty="0" smtClean="0">
                <a:latin typeface="Verdana" panose="020B0604030504040204" pitchFamily="34" charset="0"/>
                <a:ea typeface="Verdana" panose="020B0604030504040204" pitchFamily="34" charset="0"/>
              </a:rPr>
              <a:t>• Report OMS 2019 "II valore delle arti sul benessere e la salute" </a:t>
            </a:r>
          </a:p>
          <a:p>
            <a:pPr>
              <a:lnSpc>
                <a:spcPct val="150000"/>
              </a:lnSpc>
            </a:pPr>
            <a:r>
              <a:rPr lang="it-IT" sz="1000" dirty="0" smtClean="0">
                <a:latin typeface="Verdana" panose="020B0604030504040204" pitchFamily="34" charset="0"/>
                <a:ea typeface="Verdana" panose="020B0604030504040204" pitchFamily="34" charset="0"/>
              </a:rPr>
              <a:t>• Agenda 2030 per lo sviluppo sostenibile </a:t>
            </a:r>
          </a:p>
          <a:p>
            <a:pPr>
              <a:lnSpc>
                <a:spcPct val="150000"/>
              </a:lnSpc>
            </a:pPr>
            <a:r>
              <a:rPr lang="it-IT" sz="1000" dirty="0" smtClean="0">
                <a:latin typeface="Verdana" panose="020B0604030504040204" pitchFamily="34" charset="0"/>
                <a:ea typeface="Verdana" panose="020B0604030504040204" pitchFamily="34" charset="0"/>
              </a:rPr>
              <a:t>• </a:t>
            </a:r>
            <a:r>
              <a:rPr lang="it-IT" sz="1000" dirty="0">
                <a:latin typeface="Verdana" panose="020B0604030504040204" pitchFamily="34" charset="0"/>
                <a:ea typeface="Verdana" panose="020B0604030504040204" pitchFamily="34" charset="0"/>
              </a:rPr>
              <a:t>Convenzione di Faro 2005</a:t>
            </a:r>
          </a:p>
          <a:p>
            <a:pPr algn="just"/>
            <a:endParaRPr lang="it-IT" sz="1100" dirty="0" smtClean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just"/>
            <a:endParaRPr lang="it-IT" sz="1100" dirty="0" smtClean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just"/>
            <a:endParaRPr lang="it-IT" sz="1100" dirty="0" smtClean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just"/>
            <a:endParaRPr lang="it-IT" sz="1100" b="1" dirty="0" smtClean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just"/>
            <a:endParaRPr lang="it-IT" sz="1100" b="1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just"/>
            <a:endParaRPr lang="it-IT" sz="1000" b="1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it-IT" sz="1000" b="1" dirty="0" smtClean="0">
                <a:latin typeface="Verdana" panose="020B0604030504040204" pitchFamily="34" charset="0"/>
                <a:ea typeface="Verdana" panose="020B0604030504040204" pitchFamily="34" charset="0"/>
              </a:rPr>
              <a:t>METODOLOGIA </a:t>
            </a:r>
            <a:r>
              <a:rPr lang="it-IT" sz="1000" b="1" dirty="0">
                <a:latin typeface="Verdana" panose="020B0604030504040204" pitchFamily="34" charset="0"/>
                <a:ea typeface="Verdana" panose="020B0604030504040204" pitchFamily="34" charset="0"/>
              </a:rPr>
              <a:t>DIDATTICA:</a:t>
            </a:r>
          </a:p>
          <a:p>
            <a:pPr algn="just"/>
            <a:r>
              <a:rPr lang="it-IT" sz="1000" dirty="0" smtClean="0">
                <a:latin typeface="Verdana" panose="020B0604030504040204" pitchFamily="34" charset="0"/>
                <a:ea typeface="Verdana" panose="020B0604030504040204" pitchFamily="34" charset="0"/>
              </a:rPr>
              <a:t>Lezione/discussione</a:t>
            </a:r>
            <a:r>
              <a:rPr lang="it-IT" sz="1100" dirty="0" smtClean="0">
                <a:latin typeface="Verdana" panose="020B0604030504040204" pitchFamily="34" charset="0"/>
                <a:ea typeface="Verdana" panose="020B0604030504040204" pitchFamily="34" charset="0"/>
              </a:rPr>
              <a:t>. </a:t>
            </a:r>
          </a:p>
          <a:p>
            <a:r>
              <a:rPr lang="it-IT" sz="1100" dirty="0" smtClean="0">
                <a:latin typeface="Verdana" panose="020B0604030504040204" pitchFamily="34" charset="0"/>
                <a:ea typeface="Verdana" panose="020B0604030504040204" pitchFamily="34" charset="0"/>
              </a:rPr>
              <a:t> </a:t>
            </a:r>
          </a:p>
          <a:p>
            <a:pPr algn="just">
              <a:lnSpc>
                <a:spcPct val="150000"/>
              </a:lnSpc>
            </a:pPr>
            <a:r>
              <a:rPr lang="it-IT" sz="1000" b="1" dirty="0">
                <a:latin typeface="Verdana" panose="020B0604030504040204" pitchFamily="34" charset="0"/>
                <a:ea typeface="Verdana" panose="020B0604030504040204" pitchFamily="34" charset="0"/>
              </a:rPr>
              <a:t>OBIETTIVI FORMATIVI: </a:t>
            </a:r>
          </a:p>
          <a:p>
            <a:pPr marL="342900" lvl="0" indent="-342900" algn="just">
              <a:lnSpc>
                <a:spcPct val="150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it-IT" sz="1000" dirty="0">
                <a:solidFill>
                  <a:srgbClr val="191919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Empowerment delle figure professionali che nei diversi ambiti e settori possono incidere nella promozione del benessere individuale e collettivo, attraverso la valorizzazione di una cultura </a:t>
            </a:r>
            <a:r>
              <a:rPr lang="it-IT" sz="1000" dirty="0" smtClean="0">
                <a:solidFill>
                  <a:srgbClr val="191919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multidisciplinare </a:t>
            </a:r>
            <a:r>
              <a:rPr lang="it-IT" sz="1000" dirty="0">
                <a:solidFill>
                  <a:srgbClr val="191919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in grado di offrire all'individuo e alle </a:t>
            </a:r>
            <a:r>
              <a:rPr lang="it-IT" sz="1000" dirty="0" smtClean="0">
                <a:solidFill>
                  <a:srgbClr val="191919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comunità </a:t>
            </a:r>
            <a:r>
              <a:rPr lang="it-IT" sz="1000" dirty="0">
                <a:solidFill>
                  <a:srgbClr val="191919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nuove opportunità di interazione con l'ambiente sociale e relazionale, nel processo di tutela del benessere. </a:t>
            </a:r>
            <a:endParaRPr lang="it-IT" sz="10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it-IT" sz="1000" dirty="0">
                <a:solidFill>
                  <a:srgbClr val="191919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Valorizzazione del patrimonio artistico territoriale come utile risorsa nella costruzione di itinerari culturali utili ai fini della implementazione di una buona riserva cognitiva, per contrastare e rallentare i processi degenerativi in ambito cognitivo/mnemonico e preservare la capacita di self management nelle fasi avanzate della vita. </a:t>
            </a:r>
            <a:endParaRPr lang="it-IT" sz="1000" dirty="0" smtClean="0">
              <a:solidFill>
                <a:srgbClr val="191919"/>
              </a:solidFill>
              <a:latin typeface="Verdana" panose="020B060403050404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it-IT" sz="1000" dirty="0" smtClean="0">
                <a:solidFill>
                  <a:srgbClr val="191919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Valorizzazione </a:t>
            </a:r>
            <a:r>
              <a:rPr lang="it-IT" sz="1000" dirty="0">
                <a:solidFill>
                  <a:srgbClr val="191919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del carattere inclusivo delle iniziative destinate ai cittadini anche in una prospettiva di </a:t>
            </a:r>
            <a:r>
              <a:rPr lang="it-IT" sz="1000" i="1" dirty="0" err="1">
                <a:solidFill>
                  <a:srgbClr val="191919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urban</a:t>
            </a:r>
            <a:r>
              <a:rPr lang="it-IT" sz="1000" i="1" dirty="0">
                <a:solidFill>
                  <a:srgbClr val="191919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it-IT" sz="1000" i="1" dirty="0" err="1" smtClean="0">
                <a:solidFill>
                  <a:srgbClr val="191919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health</a:t>
            </a:r>
            <a:r>
              <a:rPr lang="it-IT" sz="1000" i="1" dirty="0" smtClean="0">
                <a:solidFill>
                  <a:srgbClr val="191919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.</a:t>
            </a:r>
            <a:r>
              <a:rPr lang="it-IT" sz="1000" dirty="0" smtClean="0">
                <a:latin typeface="Verdana" panose="020B0604030504040204" pitchFamily="34" charset="0"/>
                <a:ea typeface="Verdana" panose="020B0604030504040204" pitchFamily="34" charset="0"/>
              </a:rPr>
              <a:t>	</a:t>
            </a:r>
          </a:p>
          <a:p>
            <a:endParaRPr lang="it-IT" sz="1000" dirty="0" smtClean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endParaRPr lang="it-IT" sz="1000" dirty="0" smtClean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endParaRPr lang="it-IT" sz="1100" dirty="0">
              <a:latin typeface="Helvetica Light"/>
            </a:endParaRPr>
          </a:p>
          <a:p>
            <a:endParaRPr lang="it-IT" sz="1100" dirty="0" smtClean="0">
              <a:latin typeface="Helvetica Light"/>
            </a:endParaRPr>
          </a:p>
          <a:p>
            <a:endParaRPr lang="it-IT" sz="1100" dirty="0">
              <a:latin typeface="Helvetica Light"/>
            </a:endParaRPr>
          </a:p>
          <a:p>
            <a:endParaRPr lang="it-IT" sz="1100" dirty="0" smtClean="0">
              <a:latin typeface="Helvetica Light"/>
            </a:endParaRPr>
          </a:p>
          <a:p>
            <a:endParaRPr lang="it-IT" sz="1100" dirty="0" smtClean="0">
              <a:latin typeface="Helvetica Light"/>
            </a:endParaRPr>
          </a:p>
          <a:p>
            <a:pPr>
              <a:lnSpc>
                <a:spcPct val="150000"/>
              </a:lnSpc>
            </a:pPr>
            <a:endParaRPr lang="it-IT" sz="1050" b="1" dirty="0" smtClean="0">
              <a:latin typeface="Helvetica" panose="020B0604020202020204" pitchFamily="34" charset="0"/>
              <a:ea typeface="Verdana" panose="020B0604030504040204" pitchFamily="34" charset="0"/>
              <a:cs typeface="Helvetica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it-IT" sz="1050" b="1" dirty="0" smtClean="0">
                <a:latin typeface="Verdana" panose="020B0604030504040204" pitchFamily="34" charset="0"/>
                <a:ea typeface="Verdana" panose="020B0604030504040204" pitchFamily="34" charset="0"/>
                <a:cs typeface="Helvetica" panose="020B0604020202020204" pitchFamily="34" charset="0"/>
              </a:rPr>
              <a:t>Registrazione dei partecipanti:</a:t>
            </a:r>
          </a:p>
          <a:p>
            <a:pPr>
              <a:lnSpc>
                <a:spcPct val="150000"/>
              </a:lnSpc>
            </a:pPr>
            <a:r>
              <a:rPr lang="it-IT" sz="1050" b="1" u="sng" dirty="0" smtClean="0">
                <a:latin typeface="Verdana" panose="020B0604030504040204" pitchFamily="34" charset="0"/>
                <a:ea typeface="Verdana" panose="020B0604030504040204" pitchFamily="34" charset="0"/>
                <a:cs typeface="Helvetica" panose="020B0604020202020204" pitchFamily="34" charset="0"/>
              </a:rPr>
              <a:t>dalle ore 8.45 alle ore 9.00</a:t>
            </a:r>
          </a:p>
          <a:p>
            <a:pPr>
              <a:lnSpc>
                <a:spcPct val="150000"/>
              </a:lnSpc>
            </a:pPr>
            <a:endParaRPr lang="it-IT" sz="900" dirty="0" smtClean="0">
              <a:latin typeface="Verdana" panose="020B0604030504040204" pitchFamily="34" charset="0"/>
              <a:ea typeface="Verdana" panose="020B0604030504040204" pitchFamily="34" charset="0"/>
              <a:cs typeface="Helvetica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it-IT" sz="1050" b="1" dirty="0">
                <a:latin typeface="Verdana" panose="020B0604030504040204" pitchFamily="34" charset="0"/>
                <a:ea typeface="Verdana" panose="020B0604030504040204" pitchFamily="34" charset="0"/>
                <a:cs typeface="Helvetica" panose="020B0604020202020204" pitchFamily="34" charset="0"/>
              </a:rPr>
              <a:t>Ore 09.00 - 9.30 </a:t>
            </a:r>
          </a:p>
          <a:p>
            <a:pPr>
              <a:lnSpc>
                <a:spcPct val="150000"/>
              </a:lnSpc>
            </a:pPr>
            <a:r>
              <a:rPr lang="it-IT" sz="1000" b="1" dirty="0">
                <a:latin typeface="Verdana" panose="020B0604030504040204" pitchFamily="34" charset="0"/>
                <a:ea typeface="Verdana" panose="020B0604030504040204" pitchFamily="34" charset="0"/>
                <a:cs typeface="Helvetica" panose="020B0604020202020204" pitchFamily="34" charset="0"/>
              </a:rPr>
              <a:t>Saluti istituzionali:</a:t>
            </a:r>
          </a:p>
          <a:p>
            <a:pPr marL="171450" indent="-1714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it-IT" sz="1000" i="1" dirty="0">
                <a:latin typeface="Verdana" panose="020B0604030504040204" pitchFamily="34" charset="0"/>
                <a:ea typeface="Verdana" panose="020B0604030504040204" pitchFamily="34" charset="0"/>
                <a:cs typeface="Helvetica" panose="020B0604020202020204" pitchFamily="34" charset="0"/>
              </a:rPr>
              <a:t>Lucas Maria Gutierrez </a:t>
            </a:r>
            <a:r>
              <a:rPr lang="it-IT" sz="1000" dirty="0">
                <a:latin typeface="Verdana" panose="020B0604030504040204" pitchFamily="34" charset="0"/>
                <a:ea typeface="Verdana" panose="020B0604030504040204" pitchFamily="34" charset="0"/>
                <a:cs typeface="Helvetica" panose="020B0604020202020204" pitchFamily="34" charset="0"/>
              </a:rPr>
              <a:t>- Direttore Generale ATS Insubria</a:t>
            </a:r>
          </a:p>
          <a:p>
            <a:pPr marL="171450" indent="-1714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it-IT" sz="1000" i="1" dirty="0">
                <a:latin typeface="Verdana" panose="020B0604030504040204" pitchFamily="34" charset="0"/>
                <a:ea typeface="Verdana" panose="020B0604030504040204" pitchFamily="34" charset="0"/>
                <a:cs typeface="Helvetica" panose="020B0604020202020204" pitchFamily="34" charset="0"/>
              </a:rPr>
              <a:t>Emanuele Monti </a:t>
            </a:r>
            <a:r>
              <a:rPr lang="it-IT" sz="1000" dirty="0">
                <a:latin typeface="Verdana" panose="020B0604030504040204" pitchFamily="34" charset="0"/>
                <a:ea typeface="Verdana" panose="020B0604030504040204" pitchFamily="34" charset="0"/>
                <a:cs typeface="Helvetica" panose="020B0604020202020204" pitchFamily="34" charset="0"/>
              </a:rPr>
              <a:t>– Presidente Commissione sanità e Politiche sociali Regione Lombardia</a:t>
            </a:r>
          </a:p>
          <a:p>
            <a:pPr>
              <a:lnSpc>
                <a:spcPct val="150000"/>
              </a:lnSpc>
            </a:pPr>
            <a:r>
              <a:rPr lang="it-IT" sz="1000" b="1" dirty="0" smtClean="0">
                <a:latin typeface="Verdana" panose="020B0604030504040204" pitchFamily="34" charset="0"/>
                <a:ea typeface="Verdana" panose="020B0604030504040204" pitchFamily="34" charset="0"/>
                <a:cs typeface="Helvetica" panose="020B0604020202020204" pitchFamily="34" charset="0"/>
              </a:rPr>
              <a:t>Ore 09.30- 10.00</a:t>
            </a:r>
          </a:p>
          <a:p>
            <a:pPr>
              <a:lnSpc>
                <a:spcPct val="150000"/>
              </a:lnSpc>
            </a:pPr>
            <a:r>
              <a:rPr lang="it-IT" sz="1000" dirty="0" smtClean="0">
                <a:latin typeface="Verdana" panose="020B0604030504040204" pitchFamily="34" charset="0"/>
                <a:ea typeface="Verdana" panose="020B0604030504040204" pitchFamily="34" charset="0"/>
                <a:cs typeface="Helvetica" panose="020B0604020202020204" pitchFamily="34" charset="0"/>
              </a:rPr>
              <a:t>L’arte </a:t>
            </a:r>
            <a:r>
              <a:rPr lang="it-IT" sz="1000" dirty="0">
                <a:latin typeface="Verdana" panose="020B0604030504040204" pitchFamily="34" charset="0"/>
                <a:ea typeface="Verdana" panose="020B0604030504040204" pitchFamily="34" charset="0"/>
                <a:cs typeface="Helvetica" panose="020B0604020202020204" pitchFamily="34" charset="0"/>
              </a:rPr>
              <a:t>e il paesaggio nei percorsi di prevenzione e </a:t>
            </a:r>
            <a:r>
              <a:rPr lang="it-IT" sz="1000" dirty="0" smtClean="0">
                <a:latin typeface="Verdana" panose="020B0604030504040204" pitchFamily="34" charset="0"/>
                <a:ea typeface="Verdana" panose="020B0604030504040204" pitchFamily="34" charset="0"/>
                <a:cs typeface="Helvetica" panose="020B0604020202020204" pitchFamily="34" charset="0"/>
              </a:rPr>
              <a:t>cura - </a:t>
            </a:r>
            <a:r>
              <a:rPr lang="it-IT" sz="1000" i="1" dirty="0" smtClean="0">
                <a:latin typeface="Verdana" panose="020B0604030504040204" pitchFamily="34" charset="0"/>
                <a:ea typeface="Verdana" panose="020B0604030504040204" pitchFamily="34" charset="0"/>
                <a:cs typeface="Helvetica" panose="020B0604020202020204" pitchFamily="34" charset="0"/>
              </a:rPr>
              <a:t> Alessandra Mammano</a:t>
            </a:r>
          </a:p>
          <a:p>
            <a:pPr>
              <a:lnSpc>
                <a:spcPct val="150000"/>
              </a:lnSpc>
            </a:pPr>
            <a:r>
              <a:rPr lang="it-IT" sz="1000" b="1" dirty="0" smtClean="0">
                <a:latin typeface="Verdana" panose="020B0604030504040204" pitchFamily="34" charset="0"/>
                <a:ea typeface="Verdana" panose="020B0604030504040204" pitchFamily="34" charset="0"/>
                <a:cs typeface="Helvetica" panose="020B0604020202020204" pitchFamily="34" charset="0"/>
              </a:rPr>
              <a:t>Ore 10.00 – 11.00</a:t>
            </a:r>
          </a:p>
          <a:p>
            <a:pPr>
              <a:lnSpc>
                <a:spcPct val="150000"/>
              </a:lnSpc>
            </a:pPr>
            <a:r>
              <a:rPr lang="it-IT" sz="1000" dirty="0" smtClean="0">
                <a:latin typeface="Verdana" panose="020B0604030504040204" pitchFamily="34" charset="0"/>
                <a:ea typeface="Verdana" panose="020B0604030504040204" pitchFamily="34" charset="0"/>
                <a:cs typeface="Helvetica" panose="020B0604020202020204" pitchFamily="34" charset="0"/>
              </a:rPr>
              <a:t>Il benessere della persona - </a:t>
            </a:r>
            <a:r>
              <a:rPr lang="it-IT" sz="1000" i="1" dirty="0" smtClean="0">
                <a:latin typeface="Verdana" panose="020B0604030504040204" pitchFamily="34" charset="0"/>
                <a:ea typeface="Verdana" panose="020B0604030504040204" pitchFamily="34" charset="0"/>
                <a:cs typeface="Helvetica" panose="020B0604020202020204" pitchFamily="34" charset="0"/>
              </a:rPr>
              <a:t> Leonardo Salvemini</a:t>
            </a:r>
          </a:p>
          <a:p>
            <a:pPr>
              <a:lnSpc>
                <a:spcPct val="150000"/>
              </a:lnSpc>
            </a:pPr>
            <a:r>
              <a:rPr lang="it-IT" sz="1000" b="1" dirty="0" smtClean="0">
                <a:latin typeface="Verdana" panose="020B0604030504040204" pitchFamily="34" charset="0"/>
                <a:ea typeface="Verdana" panose="020B0604030504040204" pitchFamily="34" charset="0"/>
                <a:cs typeface="Helvetica" panose="020B0604020202020204" pitchFamily="34" charset="0"/>
              </a:rPr>
              <a:t>Ore 11.00 – 12.00</a:t>
            </a:r>
          </a:p>
          <a:p>
            <a:pPr>
              <a:lnSpc>
                <a:spcPct val="150000"/>
              </a:lnSpc>
            </a:pPr>
            <a:r>
              <a:rPr lang="it-IT" sz="1000" dirty="0" smtClean="0">
                <a:latin typeface="Verdana" panose="020B0604030504040204" pitchFamily="34" charset="0"/>
                <a:ea typeface="Verdana" panose="020B0604030504040204" pitchFamily="34" charset="0"/>
                <a:cs typeface="Helvetica" panose="020B0604020202020204" pitchFamily="34" charset="0"/>
              </a:rPr>
              <a:t>L'arte </a:t>
            </a:r>
            <a:r>
              <a:rPr lang="it-IT" sz="1000" dirty="0">
                <a:latin typeface="Verdana" panose="020B0604030504040204" pitchFamily="34" charset="0"/>
                <a:ea typeface="Verdana" panose="020B0604030504040204" pitchFamily="34" charset="0"/>
                <a:cs typeface="Helvetica" panose="020B0604020202020204" pitchFamily="34" charset="0"/>
              </a:rPr>
              <a:t>e il patrimonio culturale nella prospettiva della </a:t>
            </a:r>
            <a:r>
              <a:rPr lang="it-IT" sz="1000" dirty="0" smtClean="0">
                <a:latin typeface="Verdana" panose="020B0604030504040204" pitchFamily="34" charset="0"/>
                <a:ea typeface="Verdana" panose="020B0604030504040204" pitchFamily="34" charset="0"/>
                <a:cs typeface="Helvetica" panose="020B0604020202020204" pitchFamily="34" charset="0"/>
              </a:rPr>
              <a:t>«persona» - </a:t>
            </a:r>
            <a:r>
              <a:rPr lang="it-IT" sz="1000" i="1" dirty="0" smtClean="0">
                <a:latin typeface="Verdana" panose="020B0604030504040204" pitchFamily="34" charset="0"/>
                <a:ea typeface="Verdana" panose="020B0604030504040204" pitchFamily="34" charset="0"/>
                <a:cs typeface="Helvetica" panose="020B0604020202020204" pitchFamily="34" charset="0"/>
              </a:rPr>
              <a:t> Tiziana Zanetti</a:t>
            </a:r>
          </a:p>
          <a:p>
            <a:pPr>
              <a:lnSpc>
                <a:spcPct val="150000"/>
              </a:lnSpc>
            </a:pPr>
            <a:r>
              <a:rPr lang="it-IT" sz="1000" b="1" dirty="0">
                <a:solidFill>
                  <a:prstClr val="black"/>
                </a:solidFill>
                <a:latin typeface="Verdana" panose="020B0604030504040204" pitchFamily="34" charset="0"/>
                <a:ea typeface="Verdana" panose="020B0604030504040204" pitchFamily="34" charset="0"/>
                <a:cs typeface="Helvetica" panose="020B0604020202020204" pitchFamily="34" charset="0"/>
              </a:rPr>
              <a:t>Ore </a:t>
            </a:r>
            <a:r>
              <a:rPr lang="it-IT" sz="1000" b="1" dirty="0" smtClean="0">
                <a:latin typeface="Verdana" panose="020B0604030504040204" pitchFamily="34" charset="0"/>
                <a:ea typeface="Verdana" panose="020B0604030504040204" pitchFamily="34" charset="0"/>
                <a:cs typeface="Helvetica" panose="020B0604020202020204" pitchFamily="34" charset="0"/>
              </a:rPr>
              <a:t>12.00 – 13.00</a:t>
            </a:r>
          </a:p>
          <a:p>
            <a:pPr>
              <a:lnSpc>
                <a:spcPct val="150000"/>
              </a:lnSpc>
            </a:pPr>
            <a:r>
              <a:rPr lang="it-IT" sz="1000" dirty="0" smtClean="0">
                <a:latin typeface="Verdana" panose="020B0604030504040204" pitchFamily="34" charset="0"/>
                <a:ea typeface="Verdana" panose="020B0604030504040204" pitchFamily="34" charset="0"/>
                <a:cs typeface="Helvetica" panose="020B0604020202020204" pitchFamily="34" charset="0"/>
              </a:rPr>
              <a:t>L'arte </a:t>
            </a:r>
            <a:r>
              <a:rPr lang="it-IT" sz="1000" dirty="0">
                <a:latin typeface="Verdana" panose="020B0604030504040204" pitchFamily="34" charset="0"/>
                <a:ea typeface="Verdana" panose="020B0604030504040204" pitchFamily="34" charset="0"/>
                <a:cs typeface="Helvetica" panose="020B0604020202020204" pitchFamily="34" charset="0"/>
              </a:rPr>
              <a:t>e la sua tutela dal punto di </a:t>
            </a:r>
            <a:r>
              <a:rPr lang="it-IT" sz="1000" spc="-270" dirty="0">
                <a:latin typeface="Verdana" panose="020B0604030504040204" pitchFamily="34" charset="0"/>
                <a:ea typeface="Verdana" panose="020B0604030504040204" pitchFamily="34" charset="0"/>
                <a:cs typeface="Helvetica" panose="020B0604020202020204" pitchFamily="34" charset="0"/>
              </a:rPr>
              <a:t> </a:t>
            </a:r>
            <a:r>
              <a:rPr lang="it-IT" sz="1000" dirty="0">
                <a:latin typeface="Verdana" panose="020B0604030504040204" pitchFamily="34" charset="0"/>
                <a:ea typeface="Verdana" panose="020B0604030504040204" pitchFamily="34" charset="0"/>
                <a:cs typeface="Helvetica" panose="020B0604020202020204" pitchFamily="34" charset="0"/>
              </a:rPr>
              <a:t>vista della Giustizia nella</a:t>
            </a:r>
            <a:r>
              <a:rPr lang="it-IT" sz="1000" spc="5" dirty="0">
                <a:latin typeface="Verdana" panose="020B0604030504040204" pitchFamily="34" charset="0"/>
                <a:ea typeface="Verdana" panose="020B0604030504040204" pitchFamily="34" charset="0"/>
                <a:cs typeface="Helvetica" panose="020B0604020202020204" pitchFamily="34" charset="0"/>
              </a:rPr>
              <a:t> </a:t>
            </a:r>
            <a:r>
              <a:rPr lang="it-IT" sz="1000" dirty="0">
                <a:latin typeface="Verdana" panose="020B0604030504040204" pitchFamily="34" charset="0"/>
                <a:ea typeface="Verdana" panose="020B0604030504040204" pitchFamily="34" charset="0"/>
                <a:cs typeface="Helvetica" panose="020B0604020202020204" pitchFamily="34" charset="0"/>
              </a:rPr>
              <a:t>prospettiva del rapporto</a:t>
            </a:r>
            <a:r>
              <a:rPr lang="it-IT" sz="1000" spc="5" dirty="0">
                <a:latin typeface="Verdana" panose="020B0604030504040204" pitchFamily="34" charset="0"/>
                <a:ea typeface="Verdana" panose="020B0604030504040204" pitchFamily="34" charset="0"/>
                <a:cs typeface="Helvetica" panose="020B0604020202020204" pitchFamily="34" charset="0"/>
              </a:rPr>
              <a:t> </a:t>
            </a:r>
            <a:r>
              <a:rPr lang="it-IT" sz="1000" dirty="0">
                <a:latin typeface="Verdana" panose="020B0604030504040204" pitchFamily="34" charset="0"/>
                <a:ea typeface="Verdana" panose="020B0604030504040204" pitchFamily="34" charset="0"/>
                <a:cs typeface="Helvetica" panose="020B0604020202020204" pitchFamily="34" charset="0"/>
              </a:rPr>
              <a:t>individuo-contesto ambientale e</a:t>
            </a:r>
            <a:r>
              <a:rPr lang="it-IT" sz="1000" spc="5" dirty="0">
                <a:latin typeface="Verdana" panose="020B0604030504040204" pitchFamily="34" charset="0"/>
                <a:ea typeface="Verdana" panose="020B0604030504040204" pitchFamily="34" charset="0"/>
                <a:cs typeface="Helvetica" panose="020B0604020202020204" pitchFamily="34" charset="0"/>
              </a:rPr>
              <a:t> </a:t>
            </a:r>
            <a:r>
              <a:rPr lang="it-IT" sz="1000" dirty="0" smtClean="0">
                <a:latin typeface="Verdana" panose="020B0604030504040204" pitchFamily="34" charset="0"/>
                <a:ea typeface="Verdana" panose="020B0604030504040204" pitchFamily="34" charset="0"/>
                <a:cs typeface="Helvetica" panose="020B0604020202020204" pitchFamily="34" charset="0"/>
              </a:rPr>
              <a:t>culturale -</a:t>
            </a:r>
            <a:r>
              <a:rPr lang="it-IT" sz="1000" i="1" dirty="0" smtClean="0">
                <a:latin typeface="Verdana" panose="020B0604030504040204" pitchFamily="34" charset="0"/>
                <a:ea typeface="Verdana" panose="020B0604030504040204" pitchFamily="34" charset="0"/>
                <a:cs typeface="Helvetica" panose="020B0604020202020204" pitchFamily="34" charset="0"/>
              </a:rPr>
              <a:t> Annalisa Palomba</a:t>
            </a:r>
            <a:endParaRPr lang="it-IT" sz="1000" dirty="0" smtClean="0">
              <a:latin typeface="Verdana" panose="020B0604030504040204" pitchFamily="34" charset="0"/>
              <a:ea typeface="Verdana" panose="020B0604030504040204" pitchFamily="34" charset="0"/>
              <a:cs typeface="Helvetica" panose="020B0604020202020204" pitchFamily="34" charset="0"/>
            </a:endParaRPr>
          </a:p>
          <a:p>
            <a:endParaRPr lang="it-IT" sz="1000" dirty="0" smtClean="0">
              <a:latin typeface="Verdana" panose="020B0604030504040204" pitchFamily="34" charset="0"/>
              <a:ea typeface="Verdana" panose="020B0604030504040204" pitchFamily="34" charset="0"/>
              <a:cs typeface="Helvetica" panose="020B0604020202020204" pitchFamily="34" charset="0"/>
            </a:endParaRPr>
          </a:p>
          <a:p>
            <a:r>
              <a:rPr lang="it-IT" sz="1000" b="1" dirty="0" smtClean="0">
                <a:latin typeface="Verdana" panose="020B0604030504040204" pitchFamily="34" charset="0"/>
                <a:ea typeface="Verdana" panose="020B0604030504040204" pitchFamily="34" charset="0"/>
                <a:cs typeface="Helvetica" panose="020B0604020202020204" pitchFamily="34" charset="0"/>
              </a:rPr>
              <a:t>13.00</a:t>
            </a:r>
            <a:r>
              <a:rPr lang="it-IT" sz="1000" dirty="0" smtClean="0">
                <a:latin typeface="Verdana" panose="020B0604030504040204" pitchFamily="34" charset="0"/>
                <a:ea typeface="Verdana" panose="020B0604030504040204" pitchFamily="34" charset="0"/>
                <a:cs typeface="Helvetica" panose="020B0604020202020204" pitchFamily="34" charset="0"/>
              </a:rPr>
              <a:t>  Compilazione </a:t>
            </a:r>
            <a:r>
              <a:rPr lang="it-IT" sz="1000" dirty="0">
                <a:latin typeface="Verdana" panose="020B0604030504040204" pitchFamily="34" charset="0"/>
                <a:ea typeface="Verdana" panose="020B0604030504040204" pitchFamily="34" charset="0"/>
                <a:cs typeface="Helvetica" panose="020B0604020202020204" pitchFamily="34" charset="0"/>
              </a:rPr>
              <a:t>test di valutazione e </a:t>
            </a:r>
            <a:r>
              <a:rPr lang="it-IT" sz="1000" dirty="0" err="1">
                <a:latin typeface="Verdana" panose="020B0604030504040204" pitchFamily="34" charset="0"/>
                <a:ea typeface="Verdana" panose="020B0604030504040204" pitchFamily="34" charset="0"/>
                <a:cs typeface="Helvetica" panose="020B0604020202020204" pitchFamily="34" charset="0"/>
              </a:rPr>
              <a:t>customer</a:t>
            </a:r>
            <a:r>
              <a:rPr lang="it-IT" sz="1000" dirty="0">
                <a:latin typeface="Verdana" panose="020B0604030504040204" pitchFamily="34" charset="0"/>
                <a:ea typeface="Verdana" panose="020B0604030504040204" pitchFamily="34" charset="0"/>
                <a:cs typeface="Helvetica" panose="020B0604020202020204" pitchFamily="34" charset="0"/>
              </a:rPr>
              <a:t> </a:t>
            </a:r>
            <a:r>
              <a:rPr lang="it-IT" sz="1000" dirty="0" err="1">
                <a:latin typeface="Verdana" panose="020B0604030504040204" pitchFamily="34" charset="0"/>
                <a:ea typeface="Verdana" panose="020B0604030504040204" pitchFamily="34" charset="0"/>
                <a:cs typeface="Helvetica" panose="020B0604020202020204" pitchFamily="34" charset="0"/>
              </a:rPr>
              <a:t>satisfaction</a:t>
            </a:r>
            <a:endParaRPr lang="it-IT" sz="1000" dirty="0">
              <a:latin typeface="Verdana" panose="020B0604030504040204" pitchFamily="34" charset="0"/>
              <a:ea typeface="Verdana" panose="020B0604030504040204" pitchFamily="34" charset="0"/>
              <a:cs typeface="Helvetica" panose="020B0604020202020204" pitchFamily="34" charset="0"/>
            </a:endParaRPr>
          </a:p>
          <a:p>
            <a:endParaRPr lang="it-IT" sz="1000" dirty="0">
              <a:latin typeface="Verdana" panose="020B0604030504040204" pitchFamily="34" charset="0"/>
              <a:ea typeface="Verdana" panose="020B0604030504040204" pitchFamily="34" charset="0"/>
              <a:cs typeface="Helvetica" panose="020B0604020202020204" pitchFamily="34" charset="0"/>
            </a:endParaRPr>
          </a:p>
          <a:p>
            <a:endParaRPr lang="it-IT" sz="1000" dirty="0" smtClean="0">
              <a:latin typeface="Verdana" panose="020B0604030504040204" pitchFamily="34" charset="0"/>
              <a:ea typeface="Verdana" panose="020B0604030504040204" pitchFamily="34" charset="0"/>
              <a:cs typeface="Helvetica" panose="020B0604020202020204" pitchFamily="34" charset="0"/>
            </a:endParaRPr>
          </a:p>
          <a:p>
            <a:r>
              <a:rPr lang="it-IT" sz="1000" b="1" dirty="0" smtClean="0">
                <a:latin typeface="Verdana" panose="020B0604030504040204" pitchFamily="34" charset="0"/>
                <a:ea typeface="Verdana" panose="020B0604030504040204" pitchFamily="34" charset="0"/>
                <a:cs typeface="Helvetica" panose="020B0604020202020204" pitchFamily="34" charset="0"/>
              </a:rPr>
              <a:t> </a:t>
            </a:r>
            <a:endParaRPr lang="it-IT" sz="1000" dirty="0" smtClean="0">
              <a:latin typeface="Verdana" panose="020B0604030504040204" pitchFamily="34" charset="0"/>
              <a:ea typeface="Verdana" panose="020B0604030504040204" pitchFamily="34" charset="0"/>
              <a:cs typeface="Helvetica" panose="020B0604020202020204" pitchFamily="34" charset="0"/>
            </a:endParaRPr>
          </a:p>
          <a:p>
            <a:endParaRPr lang="it-IT" sz="1100" b="1" dirty="0" smtClean="0"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endParaRPr lang="it-IT" sz="1100" b="1" dirty="0" smtClean="0"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r>
              <a:rPr lang="it-IT" sz="1100" b="1" dirty="0" smtClean="0">
                <a:latin typeface="Helvetica" panose="020B0604020202020204" pitchFamily="34" charset="0"/>
                <a:cs typeface="Helvetica" panose="020B0604020202020204" pitchFamily="34" charset="0"/>
              </a:rPr>
              <a:t>  </a:t>
            </a:r>
          </a:p>
        </p:txBody>
      </p:sp>
      <p:cxnSp>
        <p:nvCxnSpPr>
          <p:cNvPr id="6" name="Connettore 1 5"/>
          <p:cNvCxnSpPr/>
          <p:nvPr/>
        </p:nvCxnSpPr>
        <p:spPr>
          <a:xfrm>
            <a:off x="7127629" y="159"/>
            <a:ext cx="0" cy="7559675"/>
          </a:xfrm>
          <a:prstGeom prst="line">
            <a:avLst/>
          </a:prstGeom>
          <a:ln w="9525">
            <a:solidFill>
              <a:srgbClr val="C0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Connettore 1 9"/>
          <p:cNvCxnSpPr/>
          <p:nvPr/>
        </p:nvCxnSpPr>
        <p:spPr>
          <a:xfrm>
            <a:off x="3554871" y="0"/>
            <a:ext cx="0" cy="7559675"/>
          </a:xfrm>
          <a:prstGeom prst="line">
            <a:avLst/>
          </a:prstGeom>
          <a:ln w="9525">
            <a:solidFill>
              <a:srgbClr val="C0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745714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i Office">
  <a:themeElements>
    <a:clrScheme name="Tema di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i 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i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3765370ADB4BD74FBD8950B2AE58E116" ma:contentTypeVersion="10" ma:contentTypeDescription="Creare un nuovo documento." ma:contentTypeScope="" ma:versionID="feb6b21dd05a8058a5bcb49be5e0efad">
  <xsd:schema xmlns:xsd="http://www.w3.org/2001/XMLSchema" xmlns:xs="http://www.w3.org/2001/XMLSchema" xmlns:p="http://schemas.microsoft.com/office/2006/metadata/properties" xmlns:ns2="1417a50c-808b-41e5-b0cc-d01412f54869" xmlns:ns3="a132f300-9add-4207-89e3-3112703f036a" targetNamespace="http://schemas.microsoft.com/office/2006/metadata/properties" ma:root="true" ma:fieldsID="27ecb72cfe6b35d334a30cebf47b5759" ns2:_="" ns3:_="">
    <xsd:import namespace="1417a50c-808b-41e5-b0cc-d01412f54869"/>
    <xsd:import namespace="a132f300-9add-4207-89e3-3112703f036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417a50c-808b-41e5-b0cc-d01412f5486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1" nillable="true" ma:taxonomy="true" ma:internalName="lcf76f155ced4ddcb4097134ff3c332f" ma:taxonomyFieldName="MediaServiceImageTags" ma:displayName="Tag immagine" ma:readOnly="false" ma:fieldId="{5cf76f15-5ced-4ddc-b409-7134ff3c332f}" ma:taxonomyMulti="true" ma:sspId="89d38da7-eff4-4c22-a49c-c284e93df21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132f300-9add-4207-89e3-3112703f036a" elementFormDefault="qualified">
    <xsd:import namespace="http://schemas.microsoft.com/office/2006/documentManagement/types"/>
    <xsd:import namespace="http://schemas.microsoft.com/office/infopath/2007/PartnerControls"/>
    <xsd:element name="TaxCatchAll" ma:index="12" nillable="true" ma:displayName="Taxonomy Catch All Column" ma:hidden="true" ma:list="{5dadac1d-de4e-42ed-9fbd-d1417df7f5f9}" ma:internalName="TaxCatchAll" ma:showField="CatchAllData" ma:web="a132f300-9add-4207-89e3-3112703f036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6" nillable="true" ma:displayName="Condiviso con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Condiviso con dettagli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i contenuto"/>
        <xsd:element ref="dc:title" minOccurs="0" maxOccurs="1" ma:index="4" ma:displayName="Tito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a132f300-9add-4207-89e3-3112703f036a" xsi:nil="true"/>
    <lcf76f155ced4ddcb4097134ff3c332f xmlns="1417a50c-808b-41e5-b0cc-d01412f54869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E7BB0498-0313-435B-A9B3-9B88A571FC32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25FAA16E-184D-46E3-A2DB-36C2907AD87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417a50c-808b-41e5-b0cc-d01412f54869"/>
    <ds:schemaRef ds:uri="a132f300-9add-4207-89e3-3112703f036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0E6718C8-633E-4CB5-B886-AC95326701F9}">
  <ds:schemaRefs>
    <ds:schemaRef ds:uri="http://schemas.microsoft.com/office/infopath/2007/PartnerControls"/>
    <ds:schemaRef ds:uri="http://schemas.microsoft.com/office/2006/documentManagement/types"/>
    <ds:schemaRef ds:uri="http://www.w3.org/XML/1998/namespace"/>
    <ds:schemaRef ds:uri="http://purl.org/dc/terms/"/>
    <ds:schemaRef ds:uri="http://purl.org/dc/elements/1.1/"/>
    <ds:schemaRef ds:uri="a132f300-9add-4207-89e3-3112703f036a"/>
    <ds:schemaRef ds:uri="http://schemas.microsoft.com/office/2006/metadata/properties"/>
    <ds:schemaRef ds:uri="http://purl.org/dc/dcmitype/"/>
    <ds:schemaRef ds:uri="http://schemas.openxmlformats.org/package/2006/metadata/core-properties"/>
    <ds:schemaRef ds:uri="1417a50c-808b-41e5-b0cc-d01412f54869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2650</TotalTime>
  <Words>772</Words>
  <Application>Microsoft Office PowerPoint</Application>
  <PresentationFormat>Personalizzato</PresentationFormat>
  <Paragraphs>108</Paragraphs>
  <Slides>2</Slides>
  <Notes>2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9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2</vt:i4>
      </vt:variant>
    </vt:vector>
  </HeadingPairs>
  <TitlesOfParts>
    <vt:vector size="12" baseType="lpstr">
      <vt:lpstr>Arial</vt:lpstr>
      <vt:lpstr>Calibri</vt:lpstr>
      <vt:lpstr>Calibri Light</vt:lpstr>
      <vt:lpstr>Helvetica</vt:lpstr>
      <vt:lpstr>Helvetica Light</vt:lpstr>
      <vt:lpstr>Palatino Linotype</vt:lpstr>
      <vt:lpstr>Symbol</vt:lpstr>
      <vt:lpstr>Times New Roman</vt:lpstr>
      <vt:lpstr>Verdana</vt:lpstr>
      <vt:lpstr>Tema di Office</vt:lpstr>
      <vt:lpstr>Presentazione standard di PowerPoint</vt:lpstr>
      <vt:lpstr>Presentazione standard di PowerPoint</vt:lpstr>
    </vt:vector>
  </TitlesOfParts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[inserisci il testo]</dc:title>
  <dc:creator>Utente di Microsoft Office</dc:creator>
  <cp:lastModifiedBy>Mammano Alessandra Santina</cp:lastModifiedBy>
  <cp:revision>143</cp:revision>
  <dcterms:created xsi:type="dcterms:W3CDTF">2015-07-08T12:22:08Z</dcterms:created>
  <dcterms:modified xsi:type="dcterms:W3CDTF">2022-09-21T10:54:53Z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0x01010058409F69CBE28149B6FA16145B1AF12E</vt:lpwstr>
  </property>
</Properties>
</file>