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72" r:id="rId4"/>
  </p:sldMasterIdLst>
  <p:notesMasterIdLst>
    <p:notesMasterId r:id="rId7"/>
  </p:notesMasterIdLst>
  <p:sldIdLst>
    <p:sldId id="256" r:id="rId5"/>
    <p:sldId id="257" r:id="rId6"/>
  </p:sldIdLst>
  <p:sldSz cx="10691813" cy="7559675"/>
  <p:notesSz cx="10234613" cy="70993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49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43"/>
    <a:srgbClr val="008C4F"/>
    <a:srgbClr val="E4E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94"/>
    <p:restoredTop sz="94493" autoAdjust="0"/>
  </p:normalViewPr>
  <p:slideViewPr>
    <p:cSldViewPr snapToObjects="1">
      <p:cViewPr varScale="1">
        <p:scale>
          <a:sx n="99" d="100"/>
          <a:sy n="99" d="100"/>
        </p:scale>
        <p:origin x="1248" y="54"/>
      </p:cViewPr>
      <p:guideLst>
        <p:guide orient="horz" pos="4649"/>
        <p:guide pos="6735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434999" cy="356197"/>
          </a:xfrm>
          <a:prstGeom prst="rect">
            <a:avLst/>
          </a:prstGeom>
        </p:spPr>
        <p:txBody>
          <a:bodyPr vert="horz" lIns="99038" tIns="49519" rIns="99038" bIns="49519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797246" y="3"/>
            <a:ext cx="4434999" cy="356197"/>
          </a:xfrm>
          <a:prstGeom prst="rect">
            <a:avLst/>
          </a:prstGeom>
        </p:spPr>
        <p:txBody>
          <a:bodyPr vert="horz" lIns="99038" tIns="49519" rIns="99038" bIns="49519" rtlCol="0"/>
          <a:lstStyle>
            <a:lvl1pPr algn="r">
              <a:defRPr sz="1300"/>
            </a:lvl1pPr>
          </a:lstStyle>
          <a:p>
            <a:fld id="{7B554B1D-25A0-4C4E-8D66-61FD792F8152}" type="datetimeFigureOut">
              <a:rPr lang="it-IT" smtClean="0"/>
              <a:pPr/>
              <a:t>21/09/2022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422650" y="887413"/>
            <a:ext cx="3389313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8" tIns="49519" rIns="99038" bIns="4951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023462" y="3416537"/>
            <a:ext cx="8187690" cy="2795350"/>
          </a:xfrm>
          <a:prstGeom prst="rect">
            <a:avLst/>
          </a:prstGeom>
        </p:spPr>
        <p:txBody>
          <a:bodyPr vert="horz" lIns="99038" tIns="49519" rIns="99038" bIns="49519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743104"/>
            <a:ext cx="4434999" cy="356196"/>
          </a:xfrm>
          <a:prstGeom prst="rect">
            <a:avLst/>
          </a:prstGeom>
        </p:spPr>
        <p:txBody>
          <a:bodyPr vert="horz" lIns="99038" tIns="49519" rIns="99038" bIns="49519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797246" y="6743104"/>
            <a:ext cx="4434999" cy="356196"/>
          </a:xfrm>
          <a:prstGeom prst="rect">
            <a:avLst/>
          </a:prstGeom>
        </p:spPr>
        <p:txBody>
          <a:bodyPr vert="horz" lIns="99038" tIns="49519" rIns="99038" bIns="49519" rtlCol="0" anchor="b"/>
          <a:lstStyle>
            <a:lvl1pPr algn="r">
              <a:defRPr sz="1300"/>
            </a:lvl1pPr>
          </a:lstStyle>
          <a:p>
            <a:fld id="{867E09F0-7C80-DB4B-874D-6D5217BD8C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6516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422650" y="887413"/>
            <a:ext cx="3389313" cy="239553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E09F0-7C80-DB4B-874D-6D5217BD8CFD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422650" y="887413"/>
            <a:ext cx="3389313" cy="239553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E09F0-7C80-DB4B-874D-6D5217BD8CFD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183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7AAA-1A1A-5A41-A23A-416BD5A1271C}" type="datetimeFigureOut">
              <a:rPr lang="it-IT" smtClean="0"/>
              <a:pPr/>
              <a:t>21/09/2022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7A63-8A9F-3F42-8AF0-5D64E2E4E0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4522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7AAA-1A1A-5A41-A23A-416BD5A1271C}" type="datetimeFigureOut">
              <a:rPr lang="it-IT" smtClean="0"/>
              <a:pPr/>
              <a:t>21/09/2022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7A63-8A9F-3F42-8AF0-5D64E2E4E0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7992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7AAA-1A1A-5A41-A23A-416BD5A1271C}" type="datetimeFigureOut">
              <a:rPr lang="it-IT" smtClean="0"/>
              <a:pPr/>
              <a:t>21/09/2022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7A63-8A9F-3F42-8AF0-5D64E2E4E0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1928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7AAA-1A1A-5A41-A23A-416BD5A1271C}" type="datetimeFigureOut">
              <a:rPr lang="it-IT" smtClean="0"/>
              <a:pPr/>
              <a:t>21/09/2022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7A63-8A9F-3F42-8AF0-5D64E2E4E0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772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7AAA-1A1A-5A41-A23A-416BD5A1271C}" type="datetimeFigureOut">
              <a:rPr lang="it-IT" smtClean="0"/>
              <a:pPr/>
              <a:t>21/09/2022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7A63-8A9F-3F42-8AF0-5D64E2E4E0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533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7AAA-1A1A-5A41-A23A-416BD5A1271C}" type="datetimeFigureOut">
              <a:rPr lang="it-IT" smtClean="0"/>
              <a:pPr/>
              <a:t>21/09/2022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7A63-8A9F-3F42-8AF0-5D64E2E4E0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606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7AAA-1A1A-5A41-A23A-416BD5A1271C}" type="datetimeFigureOut">
              <a:rPr lang="it-IT" smtClean="0"/>
              <a:pPr/>
              <a:t>21/09/2022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7A63-8A9F-3F42-8AF0-5D64E2E4E0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814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7AAA-1A1A-5A41-A23A-416BD5A1271C}" type="datetimeFigureOut">
              <a:rPr lang="it-IT" smtClean="0"/>
              <a:pPr/>
              <a:t>21/09/2022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7A63-8A9F-3F42-8AF0-5D64E2E4E0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243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7AAA-1A1A-5A41-A23A-416BD5A1271C}" type="datetimeFigureOut">
              <a:rPr lang="it-IT" smtClean="0"/>
              <a:pPr/>
              <a:t>21/09/2022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7A63-8A9F-3F42-8AF0-5D64E2E4E0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922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7AAA-1A1A-5A41-A23A-416BD5A1271C}" type="datetimeFigureOut">
              <a:rPr lang="it-IT" smtClean="0"/>
              <a:pPr/>
              <a:t>21/09/2022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7A63-8A9F-3F42-8AF0-5D64E2E4E0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924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7AAA-1A1A-5A41-A23A-416BD5A1271C}" type="datetimeFigureOut">
              <a:rPr lang="it-IT" smtClean="0"/>
              <a:pPr/>
              <a:t>21/09/2022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7A63-8A9F-3F42-8AF0-5D64E2E4E0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2836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87AAA-1A1A-5A41-A23A-416BD5A1271C}" type="datetimeFigureOut">
              <a:rPr lang="it-IT" smtClean="0"/>
              <a:pPr/>
              <a:t>21/09/2022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07A63-8A9F-3F42-8AF0-5D64E2E4E0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62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ormazione@ats-insubria.it" TargetMode="External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7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>
            <a:spLocks/>
          </p:cNvSpPr>
          <p:nvPr/>
        </p:nvSpPr>
        <p:spPr>
          <a:xfrm>
            <a:off x="7249417" y="319764"/>
            <a:ext cx="3221999" cy="6646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9085" tIns="229085" rIns="229085" bIns="229085" rtlCol="0" anchor="ctr"/>
          <a:lstStyle/>
          <a:p>
            <a:pPr algn="ctr"/>
            <a:endParaRPr lang="it-IT" sz="1273" dirty="0"/>
          </a:p>
        </p:txBody>
      </p:sp>
      <p:cxnSp>
        <p:nvCxnSpPr>
          <p:cNvPr id="6" name="Connettore 1 5"/>
          <p:cNvCxnSpPr/>
          <p:nvPr/>
        </p:nvCxnSpPr>
        <p:spPr>
          <a:xfrm>
            <a:off x="7127629" y="0"/>
            <a:ext cx="0" cy="7559675"/>
          </a:xfrm>
          <a:prstGeom prst="line">
            <a:avLst/>
          </a:prstGeom>
          <a:ln w="952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3554871" y="0"/>
            <a:ext cx="0" cy="7559675"/>
          </a:xfrm>
          <a:prstGeom prst="line">
            <a:avLst/>
          </a:prstGeom>
          <a:ln w="952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280923" y="319764"/>
            <a:ext cx="3151954" cy="6719102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spAutoFit/>
          </a:bodyPr>
          <a:lstStyle/>
          <a:p>
            <a:r>
              <a:rPr lang="it-IT" sz="11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Informazioni generali</a:t>
            </a:r>
          </a:p>
          <a:p>
            <a:endParaRPr lang="it-IT" sz="11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it-IT" sz="105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Il corso si rivolge principalmente </a:t>
            </a:r>
            <a:r>
              <a:rPr lang="it-IT" sz="105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Medici di Medicina Generale, Psicologi, Assistenti Sanitari, Educatori e </a:t>
            </a:r>
            <a:r>
              <a:rPr lang="it-IT" sz="105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Amministratori del territorio, </a:t>
            </a:r>
            <a:r>
              <a:rPr lang="it-IT" sz="105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Operatori </a:t>
            </a:r>
            <a:r>
              <a:rPr lang="it-IT" sz="105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delle strutture residenziali e semiresidenziali sociosanitarie, </a:t>
            </a:r>
            <a:r>
              <a:rPr lang="it-IT" sz="105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Associazioni </a:t>
            </a:r>
            <a:r>
              <a:rPr lang="it-IT" sz="105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 volontariato ed </a:t>
            </a:r>
            <a:r>
              <a:rPr lang="it-IT" sz="105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Enti </a:t>
            </a:r>
            <a:r>
              <a:rPr lang="it-IT" sz="105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del terzo settore</a:t>
            </a:r>
            <a:r>
              <a:rPr lang="it-IT" sz="105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it-IT" sz="105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</a:t>
            </a:r>
            <a:r>
              <a:rPr lang="it-IT" sz="105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peratori </a:t>
            </a:r>
            <a:r>
              <a:rPr lang="it-IT" sz="105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ATS e ASST.</a:t>
            </a:r>
          </a:p>
          <a:p>
            <a:endParaRPr lang="it-IT" sz="11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it-IT" sz="11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Intervengono</a:t>
            </a:r>
          </a:p>
          <a:p>
            <a:endParaRPr lang="it-IT" sz="1100" b="1" dirty="0">
              <a:solidFill>
                <a:srgbClr val="191919"/>
              </a:solidFill>
              <a:latin typeface="Verdana" panose="020B0604030504040204" pitchFamily="34" charset="0"/>
              <a:ea typeface="Verdana" panose="020B0604030504040204" pitchFamily="34" charset="0"/>
              <a:cs typeface="Arial MT"/>
            </a:endParaRPr>
          </a:p>
          <a:p>
            <a:r>
              <a:rPr lang="it-IT" sz="1100" b="1" dirty="0" smtClean="0">
                <a:solidFill>
                  <a:srgbClr val="19191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Dott</a:t>
            </a:r>
            <a:r>
              <a:rPr lang="it-IT" sz="1100" b="1" dirty="0">
                <a:solidFill>
                  <a:srgbClr val="19191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. Salvatore Pisani </a:t>
            </a:r>
            <a:r>
              <a:rPr lang="it-IT" sz="1100" dirty="0" smtClean="0">
                <a:solidFill>
                  <a:srgbClr val="19191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- Epidemiologo</a:t>
            </a:r>
            <a:endParaRPr lang="it-IT" sz="1400" dirty="0" smtClean="0">
              <a:latin typeface="Verdana" panose="020B0604030504040204" pitchFamily="34" charset="0"/>
              <a:ea typeface="Verdana" panose="020B0604030504040204" pitchFamily="34" charset="0"/>
              <a:cs typeface="Arial MT"/>
            </a:endParaRPr>
          </a:p>
          <a:p>
            <a:r>
              <a:rPr lang="it-IT" sz="1100" b="1" dirty="0" smtClean="0">
                <a:solidFill>
                  <a:srgbClr val="19191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Dott.ssa </a:t>
            </a:r>
            <a:r>
              <a:rPr lang="it-IT" sz="1100" b="1" dirty="0">
                <a:solidFill>
                  <a:srgbClr val="19191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Maria Antonietta Bianchi </a:t>
            </a:r>
            <a:r>
              <a:rPr lang="it-IT" sz="1100" dirty="0" smtClean="0">
                <a:solidFill>
                  <a:srgbClr val="19191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- Nutrizionista</a:t>
            </a:r>
          </a:p>
          <a:p>
            <a:r>
              <a:rPr lang="it-IT" sz="1100" b="1" dirty="0" smtClean="0">
                <a:solidFill>
                  <a:srgbClr val="19191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Dott.ssa </a:t>
            </a:r>
            <a:r>
              <a:rPr lang="it-IT" sz="1100" b="1" dirty="0">
                <a:solidFill>
                  <a:srgbClr val="19191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Tiziana Bellia</a:t>
            </a:r>
            <a:r>
              <a:rPr lang="it-IT" sz="1100" dirty="0">
                <a:solidFill>
                  <a:srgbClr val="19191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 </a:t>
            </a:r>
            <a:r>
              <a:rPr lang="it-IT" sz="1100" dirty="0" smtClean="0">
                <a:solidFill>
                  <a:srgbClr val="19191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- Farmacologa</a:t>
            </a:r>
            <a:endParaRPr lang="it-IT" sz="1400" dirty="0" smtClean="0">
              <a:latin typeface="Verdana" panose="020B0604030504040204" pitchFamily="34" charset="0"/>
              <a:ea typeface="Verdana" panose="020B0604030504040204" pitchFamily="34" charset="0"/>
              <a:cs typeface="Arial MT"/>
            </a:endParaRPr>
          </a:p>
          <a:p>
            <a:r>
              <a:rPr lang="it-IT" sz="1100" b="1" dirty="0" smtClean="0">
                <a:solidFill>
                  <a:srgbClr val="19191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Dott. Ernesto </a:t>
            </a:r>
            <a:r>
              <a:rPr lang="it-IT" sz="1100" b="1" dirty="0" err="1" smtClean="0">
                <a:solidFill>
                  <a:srgbClr val="19191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Palummeri</a:t>
            </a:r>
            <a:r>
              <a:rPr lang="it-IT" sz="1100" b="1" dirty="0" smtClean="0">
                <a:solidFill>
                  <a:srgbClr val="19191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 </a:t>
            </a:r>
            <a:r>
              <a:rPr lang="it-IT" sz="1100" dirty="0" smtClean="0">
                <a:solidFill>
                  <a:srgbClr val="19191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- Geriatra</a:t>
            </a:r>
            <a:endParaRPr lang="it-IT" sz="1400" dirty="0">
              <a:latin typeface="Verdana" panose="020B0604030504040204" pitchFamily="34" charset="0"/>
              <a:ea typeface="Verdana" panose="020B0604030504040204" pitchFamily="34" charset="0"/>
              <a:cs typeface="Arial MT"/>
            </a:endParaRPr>
          </a:p>
          <a:p>
            <a:r>
              <a:rPr lang="it-IT" sz="1100" b="1" dirty="0" smtClean="0">
                <a:solidFill>
                  <a:srgbClr val="19191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Prof. Marco Mauri </a:t>
            </a:r>
            <a:r>
              <a:rPr lang="it-IT" sz="1100" dirty="0" smtClean="0">
                <a:solidFill>
                  <a:srgbClr val="19191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- Neurologo - Docente Universitario</a:t>
            </a:r>
            <a:endParaRPr lang="it-IT" sz="1400" dirty="0" smtClean="0">
              <a:latin typeface="Verdana" panose="020B0604030504040204" pitchFamily="34" charset="0"/>
              <a:ea typeface="Verdana" panose="020B0604030504040204" pitchFamily="34" charset="0"/>
              <a:cs typeface="Arial MT"/>
            </a:endParaRPr>
          </a:p>
          <a:p>
            <a:endParaRPr lang="it-IT" sz="11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it-IT" sz="11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Responsabile Scientifico</a:t>
            </a:r>
          </a:p>
          <a:p>
            <a:r>
              <a:rPr lang="it-IT" sz="11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Dott.ssa Alessandra </a:t>
            </a:r>
            <a:r>
              <a:rPr lang="it-IT" sz="11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Mammano</a:t>
            </a:r>
            <a:r>
              <a:rPr lang="it-IT" sz="11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it-IT" sz="1200" dirty="0" smtClean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it-IT" sz="11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1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Helvetica" pitchFamily="34" charset="0"/>
              </a:rPr>
              <a:t>Segreteria Organizzativa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05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UOS </a:t>
            </a:r>
            <a:r>
              <a:rPr lang="it-IT" sz="105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Formazione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05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ATS Insubria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05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Sede Territoriale di Varese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05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Via O. Rossi, 9 – 21100 </a:t>
            </a:r>
            <a:r>
              <a:rPr lang="it-IT" sz="105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Varese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05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05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Tel. 0332/27.7561 -  0332/277.545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05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E-mail </a:t>
            </a:r>
            <a:r>
              <a:rPr lang="it-IT" sz="1100" dirty="0" smtClean="0">
                <a:latin typeface="Verdana" panose="020B0604030504040204" pitchFamily="34" charset="0"/>
                <a:ea typeface="Verdana" panose="020B0604030504040204" pitchFamily="34" charset="0"/>
                <a:cs typeface="Helvetica" pitchFamily="34" charset="0"/>
                <a:hlinkClick r:id="rId3"/>
              </a:rPr>
              <a:t>formazione@ats-insubria.i</a:t>
            </a:r>
            <a:r>
              <a:rPr lang="it-IT" sz="1100" b="1" dirty="0" smtClean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t</a:t>
            </a:r>
            <a:endParaRPr lang="it-IT" sz="11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it-IT" sz="12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Modalita</a:t>
            </a:r>
            <a:r>
              <a:rPr lang="it-IT" sz="1200" b="1" dirty="0" err="1">
                <a:latin typeface="Verdana" panose="020B0604030504040204" pitchFamily="34" charset="0"/>
                <a:ea typeface="Verdana" panose="020B0604030504040204" pitchFamily="34" charset="0"/>
              </a:rPr>
              <a:t>'</a:t>
            </a:r>
            <a:r>
              <a:rPr lang="it-IT" sz="1200" b="1" dirty="0">
                <a:latin typeface="Verdana" panose="020B0604030504040204" pitchFamily="34" charset="0"/>
                <a:ea typeface="Verdana" panose="020B0604030504040204" pitchFamily="34" charset="0"/>
              </a:rPr>
              <a:t> di iscrizione all'evento</a:t>
            </a:r>
          </a:p>
          <a:p>
            <a:r>
              <a:rPr lang="it-IT" sz="1100" dirty="0">
                <a:latin typeface="Verdana" panose="020B0604030504040204" pitchFamily="34" charset="0"/>
                <a:ea typeface="Verdana" panose="020B0604030504040204" pitchFamily="34" charset="0"/>
              </a:rPr>
              <a:t>Online tramite Intranet Aziendale/Sito </a:t>
            </a:r>
            <a:r>
              <a:rPr lang="it-IT" sz="1100" dirty="0" smtClean="0">
                <a:latin typeface="Verdana" panose="020B0604030504040204" pitchFamily="34" charset="0"/>
                <a:ea typeface="Verdana" panose="020B0604030504040204" pitchFamily="34" charset="0"/>
              </a:rPr>
              <a:t>Aziendale</a:t>
            </a:r>
            <a:endParaRPr lang="it-IT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297417" y="383397"/>
            <a:ext cx="3181315" cy="2656451"/>
          </a:xfrm>
          <a:prstGeom prst="rect">
            <a:avLst/>
          </a:prstGeom>
          <a:noFill/>
        </p:spPr>
        <p:txBody>
          <a:bodyPr wrap="square" lIns="180000" tIns="180000" rIns="180000" bIns="180000" rtlCol="0">
            <a:spAutoFit/>
          </a:bodyPr>
          <a:lstStyle/>
          <a:p>
            <a:endParaRPr lang="it-IT" sz="2000" b="1" dirty="0" smtClean="0">
              <a:solidFill>
                <a:srgbClr val="007743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it-IT" sz="900" b="1" dirty="0" smtClean="0">
              <a:solidFill>
                <a:srgbClr val="00774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/>
            <a:endParaRPr lang="it-IT" sz="1600" b="1" dirty="0" smtClean="0">
              <a:solidFill>
                <a:srgbClr val="00774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it-IT" sz="1600" b="1" dirty="0" smtClean="0">
              <a:solidFill>
                <a:srgbClr val="008C4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it-IT" sz="1600" b="1" dirty="0" smtClean="0">
                <a:solidFill>
                  <a:srgbClr val="00774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Invecchiare </a:t>
            </a:r>
            <a:r>
              <a:rPr lang="it-IT" sz="1600" b="1" dirty="0">
                <a:solidFill>
                  <a:srgbClr val="00774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bene è </a:t>
            </a:r>
            <a:r>
              <a:rPr lang="it-IT" sz="1600" b="1" dirty="0" smtClean="0">
                <a:solidFill>
                  <a:srgbClr val="00774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possibile</a:t>
            </a:r>
            <a:endParaRPr lang="it-IT" sz="1600" dirty="0">
              <a:solidFill>
                <a:srgbClr val="00774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it-IT" sz="1400" b="1" dirty="0" smtClean="0">
              <a:solidFill>
                <a:srgbClr val="00774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it-IT" sz="1400" b="1" dirty="0" smtClean="0">
                <a:solidFill>
                  <a:srgbClr val="00774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</a:t>
            </a:r>
            <a:r>
              <a:rPr lang="it-IT" sz="1400" b="1" dirty="0">
                <a:solidFill>
                  <a:srgbClr val="00774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prevenzione del decadimento </a:t>
            </a:r>
            <a:r>
              <a:rPr lang="it-IT" sz="1400" b="1" dirty="0" smtClean="0">
                <a:solidFill>
                  <a:srgbClr val="00774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cognitivo: </a:t>
            </a:r>
          </a:p>
          <a:p>
            <a:pPr algn="ctr"/>
            <a:r>
              <a:rPr lang="it-IT" sz="1400" b="1" dirty="0" smtClean="0">
                <a:solidFill>
                  <a:srgbClr val="00774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nuovi </a:t>
            </a:r>
            <a:r>
              <a:rPr lang="it-IT" sz="1400" b="1" dirty="0">
                <a:solidFill>
                  <a:srgbClr val="00774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orizzonti</a:t>
            </a:r>
            <a:endParaRPr lang="it-IT" sz="1400" dirty="0">
              <a:solidFill>
                <a:srgbClr val="00774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it-IT" sz="1600" b="1" dirty="0">
              <a:solidFill>
                <a:srgbClr val="007743"/>
              </a:solidFill>
              <a:latin typeface="Helvetica" panose="020B0604020202020204" pitchFamily="34" charset="0"/>
              <a:ea typeface="Helvetica" charset="0"/>
              <a:cs typeface="Helvetica" panose="020B0604020202020204" pitchFamily="34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7244989" y="5042814"/>
            <a:ext cx="3221999" cy="1686955"/>
          </a:xfrm>
          <a:prstGeom prst="rect">
            <a:avLst/>
          </a:prstGeom>
          <a:noFill/>
        </p:spPr>
        <p:txBody>
          <a:bodyPr wrap="square" lIns="360000" tIns="180000" rIns="180000" bIns="180000" rtlCol="0">
            <a:spAutoFit/>
          </a:bodyPr>
          <a:lstStyle/>
          <a:p>
            <a:pPr algn="ctr"/>
            <a:endParaRPr lang="it-IT" sz="1200" b="1" dirty="0" smtClean="0">
              <a:solidFill>
                <a:srgbClr val="00774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it-IT" sz="1400" b="1" dirty="0" smtClean="0">
                <a:solidFill>
                  <a:srgbClr val="007743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Mercoledì 12 ottobre 2022</a:t>
            </a:r>
          </a:p>
          <a:p>
            <a:pPr algn="ctr"/>
            <a:r>
              <a:rPr lang="it-IT" sz="1200" b="1" dirty="0" smtClean="0">
                <a:solidFill>
                  <a:srgbClr val="007743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dalle ore 9.00 alle ore 14.00</a:t>
            </a:r>
          </a:p>
          <a:p>
            <a:pPr algn="ctr"/>
            <a:r>
              <a:rPr lang="it-IT" sz="1200" b="1" dirty="0">
                <a:solidFill>
                  <a:srgbClr val="007743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Sala </a:t>
            </a:r>
            <a:r>
              <a:rPr lang="it-IT" sz="1200" b="1" dirty="0" smtClean="0">
                <a:solidFill>
                  <a:srgbClr val="007743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Montanari, </a:t>
            </a:r>
            <a:r>
              <a:rPr lang="it-IT" sz="1200" b="1" dirty="0">
                <a:solidFill>
                  <a:srgbClr val="007743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Via </a:t>
            </a:r>
            <a:r>
              <a:rPr lang="it-IT" sz="1200" b="1" dirty="0" smtClean="0">
                <a:solidFill>
                  <a:srgbClr val="007743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dei </a:t>
            </a:r>
            <a:r>
              <a:rPr lang="it-IT" sz="1200" b="1" dirty="0">
                <a:solidFill>
                  <a:srgbClr val="007743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Bersaglieri, 1 </a:t>
            </a:r>
            <a:r>
              <a:rPr lang="it-IT" sz="1200" b="1" dirty="0" smtClean="0">
                <a:solidFill>
                  <a:srgbClr val="007743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- Varese</a:t>
            </a:r>
          </a:p>
          <a:p>
            <a:pPr algn="ctr"/>
            <a:r>
              <a:rPr lang="it-IT" sz="1200" b="1" dirty="0" smtClean="0">
                <a:solidFill>
                  <a:srgbClr val="007743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e online su </a:t>
            </a:r>
          </a:p>
          <a:p>
            <a:pPr algn="ctr"/>
            <a:r>
              <a:rPr lang="it-IT" sz="1200" b="1" dirty="0" smtClean="0">
                <a:solidFill>
                  <a:srgbClr val="007743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Piattaforma ATS Insubria</a:t>
            </a:r>
            <a:endParaRPr lang="it-IT" sz="1200" b="1" dirty="0">
              <a:solidFill>
                <a:srgbClr val="007743"/>
              </a:solidFill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554871" y="2678810"/>
            <a:ext cx="3572758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ea typeface="Times New Roman" pitchFamily="18" charset="0"/>
              <a:cs typeface="Helvetic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000" dirty="0" smtClean="0">
              <a:latin typeface="Palatino Linotyp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000" dirty="0" smtClean="0">
              <a:latin typeface="Palatino Linotyp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000" dirty="0" smtClean="0">
              <a:latin typeface="Palatino Linotyp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000" dirty="0" smtClean="0">
              <a:latin typeface="Palatino Linotyp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Immagine 1" descr="C:\Users\bottera\Desktop\ATS_Insubr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8905" y="532090"/>
            <a:ext cx="1190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AutoShape 2" descr="Risultati immagini per pensi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0" name="AutoShape 4" descr="Risultati immagini per pensi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3953814" y="356711"/>
            <a:ext cx="2957473" cy="660950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it-IT" sz="1050" b="1" u="sng" dirty="0" smtClean="0"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0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Quota </a:t>
            </a:r>
            <a:r>
              <a:rPr lang="it-IT" sz="1000" b="1" u="sng" dirty="0"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di partecipazione:</a:t>
            </a:r>
            <a:endParaRPr lang="it-IT" sz="10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Gratuito </a:t>
            </a:r>
            <a:r>
              <a:rPr lang="it-IT" sz="1000" dirty="0"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per </a:t>
            </a:r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tutti</a:t>
            </a:r>
          </a:p>
          <a:p>
            <a:pPr algn="just"/>
            <a:endParaRPr lang="it-IT" sz="1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it-IT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Partecipazione e crediti ECM</a:t>
            </a:r>
          </a:p>
          <a:p>
            <a:pPr algn="just"/>
            <a:endParaRPr lang="it-IT" sz="1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it-IT" sz="1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 soglia di partecipazione richiesta è del 100% delle ore totali previste dal programma per eventi residenziali di durata uguale o inferiore a 6 ore.</a:t>
            </a:r>
          </a:p>
          <a:p>
            <a:pPr algn="just"/>
            <a:r>
              <a:rPr lang="it-IT" sz="1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Secondo le indicazioni contenute nel Decreto Direzione Generale Welfare n. 18429 del </a:t>
            </a:r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23/12/2021</a:t>
            </a:r>
            <a:r>
              <a:rPr lang="it-IT" sz="1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all’evento sono stati preassegnati n. 4 crediti ECM</a:t>
            </a:r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L’attestato </a:t>
            </a:r>
            <a:r>
              <a:rPr lang="it-IT" sz="1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crediti relativo </a:t>
            </a:r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all’evento </a:t>
            </a:r>
            <a:r>
              <a:rPr lang="it-IT" sz="1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sarà rilasciato solo ed esclusivamente ai partecipanti che avranno superato la soglia dell’80% del questionario di apprendimento, che avranno raggiunto la soglia minima di partecipazione, che avranno compilato il questionario di gradimento</a:t>
            </a:r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L'evento </a:t>
            </a:r>
            <a:r>
              <a:rPr lang="it-IT" sz="1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è realizzato in convenzione con il Consiglio Regionale della Lombardia dell'Ordine degli Assistenti Sociali. E' stato richiesto il riconoscimento dei crediti </a:t>
            </a:r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FC.AS</a:t>
            </a:r>
          </a:p>
          <a:p>
            <a:pPr algn="just"/>
            <a:endParaRPr lang="it-IT" sz="10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it-IT" sz="1100" b="1" dirty="0" smtClean="0">
              <a:latin typeface="Helvetica Light"/>
            </a:endParaRPr>
          </a:p>
          <a:p>
            <a:pPr algn="ctr"/>
            <a:r>
              <a:rPr lang="it-IT" sz="1100" b="1" dirty="0" smtClean="0">
                <a:latin typeface="Helvetica Light"/>
              </a:rPr>
              <a:t>L’evento </a:t>
            </a:r>
            <a:r>
              <a:rPr lang="it-IT" sz="1100" b="1" dirty="0">
                <a:latin typeface="Helvetica Light"/>
              </a:rPr>
              <a:t>si svolgerà in collaborazione con </a:t>
            </a:r>
            <a:r>
              <a:rPr lang="it-IT" sz="1100" b="1" dirty="0" smtClean="0">
                <a:latin typeface="Helvetica Light"/>
              </a:rPr>
              <a:t>Alisa - </a:t>
            </a:r>
            <a:r>
              <a:rPr lang="it-IT" sz="1100" b="1" dirty="0">
                <a:latin typeface="Helvetica Light"/>
              </a:rPr>
              <a:t>Servizio sanitario Regione Liguria ed è finanziato </a:t>
            </a:r>
            <a:r>
              <a:rPr lang="it-IT" sz="1100" b="1" dirty="0" smtClean="0">
                <a:latin typeface="Helvetica Light"/>
              </a:rPr>
              <a:t>da</a:t>
            </a:r>
          </a:p>
          <a:p>
            <a:pPr algn="ctr"/>
            <a:r>
              <a:rPr lang="it-IT" sz="1100" b="1" dirty="0" smtClean="0">
                <a:latin typeface="Helvetica Light"/>
              </a:rPr>
              <a:t> ProMIS - Programma </a:t>
            </a:r>
            <a:r>
              <a:rPr lang="it-IT" sz="1100" b="1" dirty="0">
                <a:latin typeface="Helvetica Light"/>
              </a:rPr>
              <a:t>Mattone Internazionale Salute </a:t>
            </a:r>
            <a:endParaRPr lang="it-IT" sz="1100" b="1" dirty="0" smtClean="0">
              <a:latin typeface="Helvetica Light"/>
            </a:endParaRPr>
          </a:p>
          <a:p>
            <a:pPr algn="ctr"/>
            <a:endParaRPr lang="it-IT" sz="1100" b="1" dirty="0">
              <a:latin typeface="Helvetica Light"/>
            </a:endParaRPr>
          </a:p>
          <a:p>
            <a:pPr algn="ctr"/>
            <a:endParaRPr lang="it-IT" sz="1100" b="1" dirty="0">
              <a:latin typeface="Helvetica Light"/>
            </a:endParaRPr>
          </a:p>
          <a:p>
            <a:pPr algn="ctr"/>
            <a:endParaRPr lang="it-IT" sz="1100" b="1" dirty="0" smtClean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endParaRPr lang="it-IT" sz="1100" dirty="0" smtClean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endParaRPr lang="it-IT" sz="1100" dirty="0" smtClean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endParaRPr lang="it-IT" sz="1100" dirty="0" smtClean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endParaRPr lang="it-IT" sz="11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 descr="C:\Users\dispiritog\AppData\Local\Microsoft\Windows\INetCache\Content.Outlook\U9GE193Q\foto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2" y="2987749"/>
            <a:ext cx="2483124" cy="2114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413" y="506533"/>
            <a:ext cx="1310045" cy="786027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862" y="5691657"/>
            <a:ext cx="1690437" cy="92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>
            <a:spLocks/>
          </p:cNvSpPr>
          <p:nvPr/>
        </p:nvSpPr>
        <p:spPr>
          <a:xfrm>
            <a:off x="3725444" y="179999"/>
            <a:ext cx="3221999" cy="72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9085" tIns="229085" rIns="229085" bIns="229085" rtlCol="0" anchor="ctr"/>
          <a:lstStyle/>
          <a:p>
            <a:pPr algn="ctr"/>
            <a:endParaRPr lang="it-IT" sz="1273"/>
          </a:p>
        </p:txBody>
      </p:sp>
      <p:sp>
        <p:nvSpPr>
          <p:cNvPr id="29" name="Rettangolo 28"/>
          <p:cNvSpPr/>
          <p:nvPr/>
        </p:nvSpPr>
        <p:spPr>
          <a:xfrm>
            <a:off x="-198710" y="-251652"/>
            <a:ext cx="10890523" cy="7811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/>
          </a:p>
          <a:p>
            <a:pPr algn="ctr"/>
            <a:endParaRPr lang="it-IT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-198710" y="-251811"/>
            <a:ext cx="10909420" cy="7811645"/>
          </a:xfrm>
          <a:prstGeom prst="rect">
            <a:avLst/>
          </a:prstGeom>
          <a:noFill/>
        </p:spPr>
        <p:txBody>
          <a:bodyPr wrap="square" lIns="216000" tIns="216000" rIns="216000" bIns="216000" numCol="3" spcCol="540000" rtlCol="0">
            <a:noAutofit/>
          </a:bodyPr>
          <a:lstStyle/>
          <a:p>
            <a:pPr algn="just"/>
            <a:endParaRPr lang="it-IT" sz="1100" b="1" dirty="0" smtClean="0">
              <a:latin typeface="Helvetica Light"/>
            </a:endParaRPr>
          </a:p>
          <a:p>
            <a:pPr algn="just"/>
            <a:endParaRPr lang="it-IT" sz="1100" b="1" dirty="0" smtClean="0">
              <a:latin typeface="Helvetica Light"/>
            </a:endParaRPr>
          </a:p>
          <a:p>
            <a:pPr algn="just">
              <a:lnSpc>
                <a:spcPct val="150000"/>
              </a:lnSpc>
            </a:pPr>
            <a:r>
              <a:rPr lang="it-IT" sz="1000" b="1" dirty="0">
                <a:latin typeface="Verdana" panose="020B0604030504040204" pitchFamily="34" charset="0"/>
                <a:ea typeface="Verdana" panose="020B0604030504040204" pitchFamily="34" charset="0"/>
              </a:rPr>
              <a:t>BREVE PREMESSA</a:t>
            </a:r>
            <a:r>
              <a:rPr lang="it-IT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Gli </a:t>
            </a:r>
            <a:r>
              <a:rPr lang="it-IT" sz="1000" dirty="0">
                <a:latin typeface="Verdana" panose="020B0604030504040204" pitchFamily="34" charset="0"/>
                <a:ea typeface="Verdana" panose="020B0604030504040204" pitchFamily="34" charset="0"/>
              </a:rPr>
              <a:t>studi epidemiologici condotti nell'ultimo decennio hanno evidenziato l'importanza di promuovere strategie per migliorare la riserva cognitiva e prevenire la perdita di capacità cognitiva e mnemonica. Questo progetto si propone di realizzare un intervento di sensibilizzazione sul tema della prevenzione del decadimento cognitivo e la promozione dell'invecchiamento attivo.</a:t>
            </a:r>
          </a:p>
          <a:p>
            <a:endParaRPr lang="it-IT" sz="1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it-IT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OBIETTIVI FORMATIVI: </a:t>
            </a:r>
          </a:p>
          <a:p>
            <a:pPr marL="171450" lvl="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Conoscere i recenti progressi delle neuroscienze, della psichiatria e della psicologia in ambito gerontologico, rispetto alla prevenzione dei fattori di rischio (isolamento sociale, qualità delle relazioni, attività motoria), per promuovere l'invecchiamento attivo e in buona salute. </a:t>
            </a:r>
          </a:p>
          <a:p>
            <a:pPr marL="171450" lvl="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Sensibilizzare i diversi profili professionali per un cambio di prospettiva rispetto alla tutela della salute in tutti i cicli di vita.</a:t>
            </a:r>
            <a:endParaRPr lang="it-IT" sz="10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just"/>
            <a:endParaRPr lang="it-IT" sz="10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just"/>
            <a:endParaRPr lang="it-IT" sz="10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just"/>
            <a:r>
              <a:rPr lang="it-IT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METODOLOGIA DIDATTICA</a:t>
            </a:r>
            <a:r>
              <a:rPr lang="it-IT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lvl="0" algn="just"/>
            <a:r>
              <a:rPr lang="it-IT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Lezione/discussione. </a:t>
            </a:r>
          </a:p>
          <a:p>
            <a:pPr lvl="0"/>
            <a:r>
              <a:rPr lang="it-IT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pPr lvl="0"/>
            <a:endParaRPr lang="it-IT" sz="1100" dirty="0">
              <a:solidFill>
                <a:prstClr val="black"/>
              </a:solidFill>
              <a:latin typeface="Helvetica Light"/>
            </a:endParaRPr>
          </a:p>
          <a:p>
            <a:pPr lvl="0"/>
            <a:endParaRPr lang="it-IT" sz="1200" dirty="0">
              <a:solidFill>
                <a:prstClr val="black"/>
              </a:solidFill>
              <a:latin typeface="Helvetica Light"/>
            </a:endParaRPr>
          </a:p>
          <a:p>
            <a:endParaRPr lang="it-IT" sz="1100" dirty="0" smtClean="0">
              <a:latin typeface="Helvetica Light"/>
            </a:endParaRPr>
          </a:p>
          <a:p>
            <a:endParaRPr lang="it-IT" sz="1100" dirty="0">
              <a:latin typeface="Helvetica Light"/>
            </a:endParaRPr>
          </a:p>
          <a:p>
            <a:endParaRPr lang="it-IT" sz="1100" dirty="0" smtClean="0">
              <a:latin typeface="Helvetica Light"/>
            </a:endParaRPr>
          </a:p>
          <a:p>
            <a:endParaRPr lang="it-IT" sz="1100" dirty="0">
              <a:latin typeface="Helvetica Light"/>
            </a:endParaRPr>
          </a:p>
          <a:p>
            <a:endParaRPr lang="it-IT" sz="1100" dirty="0">
              <a:latin typeface="Helvetica Light"/>
            </a:endParaRPr>
          </a:p>
          <a:p>
            <a:endParaRPr lang="it-IT" sz="1100" dirty="0" smtClean="0">
              <a:latin typeface="Helvetica Light"/>
            </a:endParaRPr>
          </a:p>
          <a:p>
            <a:pPr>
              <a:lnSpc>
                <a:spcPct val="150000"/>
              </a:lnSpc>
            </a:pPr>
            <a:endParaRPr lang="it-IT" sz="11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PROGRAMMA</a:t>
            </a:r>
          </a:p>
          <a:p>
            <a:pPr>
              <a:lnSpc>
                <a:spcPct val="150000"/>
              </a:lnSpc>
            </a:pPr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Registrazione dei partecipanti:</a:t>
            </a:r>
          </a:p>
          <a:p>
            <a:pPr>
              <a:lnSpc>
                <a:spcPct val="150000"/>
              </a:lnSpc>
            </a:pPr>
            <a:r>
              <a:rPr lang="it-IT" sz="1000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dalle ore 8.45 alle ore 9.00</a:t>
            </a:r>
          </a:p>
          <a:p>
            <a:pPr>
              <a:lnSpc>
                <a:spcPct val="150000"/>
              </a:lnSpc>
            </a:pPr>
            <a:endParaRPr lang="it-IT" sz="1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Ore 09.00 - 9.30 </a:t>
            </a:r>
          </a:p>
          <a:p>
            <a:pPr>
              <a:lnSpc>
                <a:spcPct val="150000"/>
              </a:lnSpc>
            </a:pPr>
            <a:r>
              <a:rPr lang="it-IT" sz="1000" b="1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Saluti istituzionali: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Lucas Maria Gutierrez - Direttore Generale ATS Insubria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Emanuele Monti – Presidente Commissione sanità e Politiche sociali Regione </a:t>
            </a:r>
            <a:r>
              <a:rPr lang="it-IT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Lombardia</a:t>
            </a:r>
          </a:p>
          <a:p>
            <a:pPr>
              <a:lnSpc>
                <a:spcPct val="150000"/>
              </a:lnSpc>
            </a:pPr>
            <a:r>
              <a:rPr lang="it-IT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Presentazione </a:t>
            </a:r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– Alessandra </a:t>
            </a:r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Mammano</a:t>
            </a:r>
          </a:p>
          <a:p>
            <a:pPr>
              <a:lnSpc>
                <a:spcPct val="150000"/>
              </a:lnSpc>
            </a:pPr>
            <a:endParaRPr lang="it-IT" sz="100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Ore </a:t>
            </a:r>
            <a:r>
              <a:rPr lang="it-IT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9.30 - 10.30  </a:t>
            </a:r>
          </a:p>
          <a:p>
            <a:pPr>
              <a:lnSpc>
                <a:spcPct val="150000"/>
              </a:lnSpc>
            </a:pPr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Invecchiamento </a:t>
            </a:r>
            <a:r>
              <a:rPr lang="it-IT" sz="1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 principali patologie negli </a:t>
            </a:r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anziani - </a:t>
            </a:r>
            <a:r>
              <a:rPr lang="it-IT" sz="1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Salvatore Pisani</a:t>
            </a:r>
          </a:p>
          <a:p>
            <a:pPr>
              <a:lnSpc>
                <a:spcPct val="150000"/>
              </a:lnSpc>
            </a:pPr>
            <a:r>
              <a:rPr lang="it-IT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Ore 10.30 – 11.30</a:t>
            </a:r>
          </a:p>
          <a:p>
            <a:pPr>
              <a:lnSpc>
                <a:spcPct val="150000"/>
              </a:lnSpc>
            </a:pPr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Aspetti nutrizionali - </a:t>
            </a:r>
            <a:r>
              <a:rPr lang="it-IT" sz="1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Maria Antonietta Bianchi </a:t>
            </a:r>
            <a:endParaRPr lang="it-IT" sz="1000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it-IT" sz="1000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10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Pausa</a:t>
            </a:r>
          </a:p>
          <a:p>
            <a:pPr>
              <a:lnSpc>
                <a:spcPct val="150000"/>
              </a:lnSpc>
            </a:pPr>
            <a:endParaRPr lang="it-IT" sz="1000" b="1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Ore 11.45 – 12.45 </a:t>
            </a:r>
          </a:p>
          <a:p>
            <a:pPr>
              <a:lnSpc>
                <a:spcPct val="150000"/>
              </a:lnSpc>
            </a:pPr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Aspetti </a:t>
            </a:r>
            <a:r>
              <a:rPr lang="it-IT" sz="1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della cura: i </a:t>
            </a:r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farmaci - </a:t>
            </a:r>
            <a:r>
              <a:rPr lang="it-IT" sz="1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Tiziana </a:t>
            </a:r>
            <a:r>
              <a:rPr lang="it-IT" sz="1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Bellia</a:t>
            </a:r>
            <a:endParaRPr lang="it-IT" sz="10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it-IT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Ore </a:t>
            </a:r>
            <a:r>
              <a:rPr lang="it-IT" sz="1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12.45 – 13. 45</a:t>
            </a:r>
            <a:r>
              <a:rPr lang="it-IT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it-IT" sz="1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Prevenzione della fragilità nell’anziano: dall’individuazione precoce agli interventi per un buon </a:t>
            </a:r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invecchiamento - </a:t>
            </a:r>
            <a:r>
              <a:rPr lang="it-IT" sz="1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Dott. Ernesto </a:t>
            </a:r>
            <a:r>
              <a:rPr lang="it-IT" sz="1000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Palummeri</a:t>
            </a:r>
            <a:endParaRPr lang="it-IT" sz="1000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endParaRPr lang="it-IT" sz="10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endParaRPr lang="it-IT" sz="1000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endParaRPr lang="it-IT" sz="10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endParaRPr lang="it-IT" sz="1000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endParaRPr lang="it-IT" sz="1000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it-IT" sz="1000" b="1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1000" b="1" smtClean="0">
                <a:latin typeface="Verdana" panose="020B0604030504040204" pitchFamily="34" charset="0"/>
                <a:ea typeface="Verdana" panose="020B0604030504040204" pitchFamily="34" charset="0"/>
              </a:rPr>
              <a:t>Ore </a:t>
            </a:r>
            <a:r>
              <a:rPr lang="it-IT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13.45 14.15</a:t>
            </a:r>
          </a:p>
          <a:p>
            <a:pPr>
              <a:lnSpc>
                <a:spcPct val="150000"/>
              </a:lnSpc>
            </a:pPr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 </a:t>
            </a:r>
            <a:r>
              <a:rPr lang="it-IT" sz="1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demenze: inquadramento </a:t>
            </a:r>
            <a:r>
              <a:rPr lang="it-IT" sz="10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nosogrofico</a:t>
            </a:r>
            <a:r>
              <a:rPr lang="it-IT" sz="1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fattori di rischio e </a:t>
            </a:r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protettivi - </a:t>
            </a:r>
            <a:r>
              <a:rPr lang="it-IT" sz="1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Prof. Marco Mauri</a:t>
            </a:r>
            <a:endParaRPr lang="it-IT" sz="1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it-IT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Ore </a:t>
            </a:r>
            <a:r>
              <a:rPr lang="it-IT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14.15 </a:t>
            </a:r>
          </a:p>
          <a:p>
            <a:pPr>
              <a:lnSpc>
                <a:spcPct val="150000"/>
              </a:lnSpc>
            </a:pPr>
            <a:r>
              <a:rPr lang="it-IT" sz="1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Compilazione test di valutazione e </a:t>
            </a:r>
            <a:r>
              <a:rPr lang="it-IT" sz="10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customer</a:t>
            </a:r>
            <a:r>
              <a:rPr lang="it-IT" sz="1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satisfaction</a:t>
            </a:r>
            <a:endParaRPr lang="it-IT" sz="10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it-IT" sz="1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it-IT" sz="1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 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7127629" y="159"/>
            <a:ext cx="0" cy="7559675"/>
          </a:xfrm>
          <a:prstGeom prst="line">
            <a:avLst/>
          </a:prstGeom>
          <a:ln w="952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3554871" y="0"/>
            <a:ext cx="0" cy="7559675"/>
          </a:xfrm>
          <a:prstGeom prst="line">
            <a:avLst/>
          </a:prstGeom>
          <a:ln w="952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57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132f300-9add-4207-89e3-3112703f036a"/>
    <lcf76f155ced4ddcb4097134ff3c332f xmlns="1417a50c-808b-41e5-b0cc-d01412f5486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765370ADB4BD74FBD8950B2AE58E116" ma:contentTypeVersion="10" ma:contentTypeDescription="Creare un nuovo documento." ma:contentTypeScope="" ma:versionID="feb6b21dd05a8058a5bcb49be5e0efad">
  <xsd:schema xmlns:xsd="http://www.w3.org/2001/XMLSchema" xmlns:xs="http://www.w3.org/2001/XMLSchema" xmlns:p="http://schemas.microsoft.com/office/2006/metadata/properties" xmlns:ns2="1417a50c-808b-41e5-b0cc-d01412f54869" xmlns:ns3="a132f300-9add-4207-89e3-3112703f036a" targetNamespace="http://schemas.microsoft.com/office/2006/metadata/properties" ma:root="true" ma:fieldsID="27ecb72cfe6b35d334a30cebf47b5759" ns2:_="" ns3:_="">
    <xsd:import namespace="1417a50c-808b-41e5-b0cc-d01412f54869"/>
    <xsd:import namespace="a132f300-9add-4207-89e3-3112703f03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7a50c-808b-41e5-b0cc-d01412f548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 immagine" ma:readOnly="false" ma:fieldId="{5cf76f15-5ced-4ddc-b409-7134ff3c332f}" ma:taxonomyMulti="true" ma:sspId="89d38da7-eff4-4c22-a49c-c284e93df2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32f300-9add-4207-89e3-3112703f036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dadac1d-de4e-42ed-9fbd-d1417df7f5f9}" ma:internalName="TaxCatchAll" ma:showField="CatchAllData" ma:web="a132f300-9add-4207-89e3-3112703f03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6718C8-633E-4CB5-B886-AC95326701F9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a132f300-9add-4207-89e3-3112703f036a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1417a50c-808b-41e5-b0cc-d01412f54869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7BB0498-0313-435B-A9B3-9B88A571FC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6DE654-AD17-4E1B-B0AD-B117F19F63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17a50c-808b-41e5-b0cc-d01412f54869"/>
    <ds:schemaRef ds:uri="a132f300-9add-4207-89e3-3112703f03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2791</TotalTime>
  <Words>571</Words>
  <Application>Microsoft Office PowerPoint</Application>
  <PresentationFormat>Personalizzato</PresentationFormat>
  <Paragraphs>118</Paragraphs>
  <Slides>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12" baseType="lpstr">
      <vt:lpstr>Arial</vt:lpstr>
      <vt:lpstr>Arial MT</vt:lpstr>
      <vt:lpstr>Calibri</vt:lpstr>
      <vt:lpstr>Calibri Light</vt:lpstr>
      <vt:lpstr>Helvetica</vt:lpstr>
      <vt:lpstr>Helvetica Light</vt:lpstr>
      <vt:lpstr>Palatino Linotype</vt:lpstr>
      <vt:lpstr>Times New Roman</vt:lpstr>
      <vt:lpstr>Verdana</vt:lpstr>
      <vt:lpstr>Tema di Office</vt:lpstr>
      <vt:lpstr>Presentazione standard di PowerPoint</vt:lpstr>
      <vt:lpstr>Presentazione standard di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[inserisci il testo]</dc:title>
  <dc:creator>Utente di Microsoft Office</dc:creator>
  <cp:lastModifiedBy>Mammano Alessandra Santina</cp:lastModifiedBy>
  <cp:revision>160</cp:revision>
  <dcterms:created xsi:type="dcterms:W3CDTF">2015-07-08T12:22:08Z</dcterms:created>
  <dcterms:modified xsi:type="dcterms:W3CDTF">2022-09-21T11:05:18Z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0x0101003765370ADB4BD74FBD8950B2AE58E116</vt:lpwstr>
  </property>
</Properties>
</file>