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72" r:id="rId4"/>
  </p:sldMasterIdLst>
  <p:notesMasterIdLst>
    <p:notesMasterId r:id="rId7"/>
  </p:notesMasterIdLst>
  <p:sldIdLst>
    <p:sldId id="256" r:id="rId5"/>
    <p:sldId id="257" r:id="rId6"/>
  </p:sldIdLst>
  <p:sldSz cx="10691813" cy="7559675"/>
  <p:notesSz cx="10234613" cy="70993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49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43"/>
    <a:srgbClr val="E4E5E3"/>
    <a:srgbClr val="008C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94"/>
    <p:restoredTop sz="94493" autoAdjust="0"/>
  </p:normalViewPr>
  <p:slideViewPr>
    <p:cSldViewPr snapToObjects="1">
      <p:cViewPr varScale="1">
        <p:scale>
          <a:sx n="99" d="100"/>
          <a:sy n="99" d="100"/>
        </p:scale>
        <p:origin x="1248" y="84"/>
      </p:cViewPr>
      <p:guideLst>
        <p:guide orient="horz" pos="4649"/>
        <p:guide pos="6735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434999" cy="356197"/>
          </a:xfrm>
          <a:prstGeom prst="rect">
            <a:avLst/>
          </a:prstGeom>
        </p:spPr>
        <p:txBody>
          <a:bodyPr vert="horz" lIns="99038" tIns="49519" rIns="99038" bIns="49519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797246" y="3"/>
            <a:ext cx="4434999" cy="356197"/>
          </a:xfrm>
          <a:prstGeom prst="rect">
            <a:avLst/>
          </a:prstGeom>
        </p:spPr>
        <p:txBody>
          <a:bodyPr vert="horz" lIns="99038" tIns="49519" rIns="99038" bIns="49519" rtlCol="0"/>
          <a:lstStyle>
            <a:lvl1pPr algn="r">
              <a:defRPr sz="1300"/>
            </a:lvl1pPr>
          </a:lstStyle>
          <a:p>
            <a:fld id="{7B554B1D-25A0-4C4E-8D66-61FD792F8152}" type="datetimeFigureOut">
              <a:rPr lang="it-IT" smtClean="0"/>
              <a:pPr/>
              <a:t>21/09/2022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422650" y="887413"/>
            <a:ext cx="338931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8" tIns="49519" rIns="99038" bIns="4951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23462" y="3416537"/>
            <a:ext cx="8187690" cy="2795350"/>
          </a:xfrm>
          <a:prstGeom prst="rect">
            <a:avLst/>
          </a:prstGeom>
        </p:spPr>
        <p:txBody>
          <a:bodyPr vert="horz" lIns="99038" tIns="49519" rIns="99038" bIns="49519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743104"/>
            <a:ext cx="4434999" cy="356196"/>
          </a:xfrm>
          <a:prstGeom prst="rect">
            <a:avLst/>
          </a:prstGeom>
        </p:spPr>
        <p:txBody>
          <a:bodyPr vert="horz" lIns="99038" tIns="49519" rIns="99038" bIns="49519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797246" y="6743104"/>
            <a:ext cx="4434999" cy="356196"/>
          </a:xfrm>
          <a:prstGeom prst="rect">
            <a:avLst/>
          </a:prstGeom>
        </p:spPr>
        <p:txBody>
          <a:bodyPr vert="horz" lIns="99038" tIns="49519" rIns="99038" bIns="49519" rtlCol="0" anchor="b"/>
          <a:lstStyle>
            <a:lvl1pPr algn="r">
              <a:defRPr sz="1300"/>
            </a:lvl1pPr>
          </a:lstStyle>
          <a:p>
            <a:fld id="{867E09F0-7C80-DB4B-874D-6D5217BD8C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422650" y="887413"/>
            <a:ext cx="3389313" cy="239553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E09F0-7C80-DB4B-874D-6D5217BD8CFD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422650" y="887413"/>
            <a:ext cx="3389313" cy="239553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E09F0-7C80-DB4B-874D-6D5217BD8CFD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830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AAA-1A1A-5A41-A23A-416BD5A1271C}" type="datetimeFigureOut">
              <a:rPr lang="it-IT" smtClean="0"/>
              <a:pPr/>
              <a:t>21/09/2022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7A63-8A9F-3F42-8AF0-5D64E2E4E0A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522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AAA-1A1A-5A41-A23A-416BD5A1271C}" type="datetimeFigureOut">
              <a:rPr lang="it-IT" smtClean="0"/>
              <a:pPr/>
              <a:t>21/09/2022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7A63-8A9F-3F42-8AF0-5D64E2E4E0A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799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AAA-1A1A-5A41-A23A-416BD5A1271C}" type="datetimeFigureOut">
              <a:rPr lang="it-IT" smtClean="0"/>
              <a:pPr/>
              <a:t>21/09/2022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7A63-8A9F-3F42-8AF0-5D64E2E4E0A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1928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AAA-1A1A-5A41-A23A-416BD5A1271C}" type="datetimeFigureOut">
              <a:rPr lang="it-IT" smtClean="0"/>
              <a:pPr/>
              <a:t>21/09/2022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7A63-8A9F-3F42-8AF0-5D64E2E4E0A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772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AAA-1A1A-5A41-A23A-416BD5A1271C}" type="datetimeFigureOut">
              <a:rPr lang="it-IT" smtClean="0"/>
              <a:pPr/>
              <a:t>21/09/2022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7A63-8A9F-3F42-8AF0-5D64E2E4E0A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3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AAA-1A1A-5A41-A23A-416BD5A1271C}" type="datetimeFigureOut">
              <a:rPr lang="it-IT" smtClean="0"/>
              <a:pPr/>
              <a:t>21/09/2022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7A63-8A9F-3F42-8AF0-5D64E2E4E0A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606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AAA-1A1A-5A41-A23A-416BD5A1271C}" type="datetimeFigureOut">
              <a:rPr lang="it-IT" smtClean="0"/>
              <a:pPr/>
              <a:t>21/09/2022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7A63-8A9F-3F42-8AF0-5D64E2E4E0A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814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AAA-1A1A-5A41-A23A-416BD5A1271C}" type="datetimeFigureOut">
              <a:rPr lang="it-IT" smtClean="0"/>
              <a:pPr/>
              <a:t>21/09/2022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7A63-8A9F-3F42-8AF0-5D64E2E4E0A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243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AAA-1A1A-5A41-A23A-416BD5A1271C}" type="datetimeFigureOut">
              <a:rPr lang="it-IT" smtClean="0"/>
              <a:pPr/>
              <a:t>21/09/2022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7A63-8A9F-3F42-8AF0-5D64E2E4E0A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22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AAA-1A1A-5A41-A23A-416BD5A1271C}" type="datetimeFigureOut">
              <a:rPr lang="it-IT" smtClean="0"/>
              <a:pPr/>
              <a:t>21/09/2022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7A63-8A9F-3F42-8AF0-5D64E2E4E0A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924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7AAA-1A1A-5A41-A23A-416BD5A1271C}" type="datetimeFigureOut">
              <a:rPr lang="it-IT" smtClean="0"/>
              <a:pPr/>
              <a:t>21/09/2022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7A63-8A9F-3F42-8AF0-5D64E2E4E0A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836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87AAA-1A1A-5A41-A23A-416BD5A1271C}" type="datetimeFigureOut">
              <a:rPr lang="it-IT" smtClean="0"/>
              <a:pPr/>
              <a:t>21/09/2022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07A63-8A9F-3F42-8AF0-5D64E2E4E0A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62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ormazione@ats-insubria.it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7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>
            <a:spLocks/>
          </p:cNvSpPr>
          <p:nvPr/>
        </p:nvSpPr>
        <p:spPr>
          <a:xfrm>
            <a:off x="7237771" y="319763"/>
            <a:ext cx="3221999" cy="70299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9085" tIns="229085" rIns="229085" bIns="229085" rtlCol="0" anchor="ctr"/>
          <a:lstStyle/>
          <a:p>
            <a:pPr algn="ctr"/>
            <a:endParaRPr lang="it-IT" sz="1273" dirty="0"/>
          </a:p>
        </p:txBody>
      </p:sp>
      <p:cxnSp>
        <p:nvCxnSpPr>
          <p:cNvPr id="6" name="Connettore 1 5"/>
          <p:cNvCxnSpPr/>
          <p:nvPr/>
        </p:nvCxnSpPr>
        <p:spPr>
          <a:xfrm>
            <a:off x="7127629" y="0"/>
            <a:ext cx="0" cy="7559675"/>
          </a:xfrm>
          <a:prstGeom prst="line">
            <a:avLst/>
          </a:prstGeom>
          <a:ln w="95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3554871" y="0"/>
            <a:ext cx="0" cy="7559675"/>
          </a:xfrm>
          <a:prstGeom prst="line">
            <a:avLst/>
          </a:prstGeom>
          <a:ln w="95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80923" y="319764"/>
            <a:ext cx="3151954" cy="6057382"/>
          </a:xfrm>
          <a:prstGeom prst="rect">
            <a:avLst/>
          </a:prstGeom>
          <a:solidFill>
            <a:schemeClr val="bg1"/>
          </a:solidFill>
        </p:spPr>
        <p:txBody>
          <a:bodyPr wrap="square" lIns="180000" tIns="180000" rIns="180000" bIns="180000" rtlCol="0">
            <a:spAutoFit/>
          </a:bodyPr>
          <a:lstStyle/>
          <a:p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Informazioni generali</a:t>
            </a:r>
          </a:p>
          <a:p>
            <a:endParaRPr lang="it-IT" sz="10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Il corso si rivolge principalmente ad Amministratori del territorio, personale delle strutture residenziali e semiresidenziali sociosanitarie, associazioni di volontariato ed enti del terzo settore,  personale ATS e ASST.</a:t>
            </a:r>
          </a:p>
          <a:p>
            <a:endParaRPr lang="it-IT" sz="10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Intervengono</a:t>
            </a:r>
          </a:p>
          <a:p>
            <a:endParaRPr lang="it-IT" sz="10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1000" b="1" dirty="0">
                <a:latin typeface="Verdana" panose="020B0604030504040204" pitchFamily="34" charset="0"/>
                <a:ea typeface="Verdana" panose="020B0604030504040204" pitchFamily="34" charset="0"/>
              </a:rPr>
              <a:t>Dott.ssa Alessandra Mammano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Responsabile UOSD Percorsi Integrati di Prevenzione e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Cura -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ATS Insubria</a:t>
            </a:r>
          </a:p>
          <a:p>
            <a:r>
              <a:rPr lang="it-IT" sz="1000" b="1" dirty="0">
                <a:latin typeface="Verdana" panose="020B0604030504040204" pitchFamily="34" charset="0"/>
                <a:ea typeface="Verdana" panose="020B0604030504040204" pitchFamily="34" charset="0"/>
              </a:rPr>
              <a:t>Prof. Leonardo </a:t>
            </a:r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Salvemini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-</a:t>
            </a:r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Docente universitario e coordinatore del Dipartimento Lavoro e Benessere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ntegrale della Pontificia Academia Mariana </a:t>
            </a:r>
            <a:r>
              <a:rPr lang="it-IT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Internazionalis</a:t>
            </a:r>
            <a:endParaRPr lang="it-IT" sz="100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Dott.ssa </a:t>
            </a:r>
            <a:r>
              <a:rPr lang="it-IT" sz="1000" b="1" dirty="0">
                <a:latin typeface="Verdana" panose="020B0604030504040204" pitchFamily="34" charset="0"/>
                <a:ea typeface="Verdana" panose="020B0604030504040204" pitchFamily="34" charset="0"/>
              </a:rPr>
              <a:t>Zanetti Tiziana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Esperta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 diritto del patrimonio culturale</a:t>
            </a:r>
            <a:endParaRPr lang="it-IT" sz="10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it-IT" sz="1000" b="1" dirty="0">
                <a:latin typeface="Verdana" panose="020B0604030504040204" pitchFamily="34" charset="0"/>
                <a:ea typeface="Verdana" panose="020B0604030504040204" pitchFamily="34" charset="0"/>
              </a:rPr>
              <a:t>Dott.ssa Annalisa Palomba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</a:t>
            </a:r>
          </a:p>
          <a:p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agistrato penale esperto in reati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contro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il patrimonio culturale</a:t>
            </a:r>
            <a:endParaRPr lang="it-IT" sz="10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0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Responsabile Scientifico</a:t>
            </a:r>
          </a:p>
          <a:p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Dott.ssa Alessandra </a:t>
            </a:r>
            <a:r>
              <a:rPr lang="it-IT" sz="10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Mammano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endParaRPr lang="it-IT" sz="10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0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Helvetica" pitchFamily="34" charset="0"/>
              </a:rPr>
              <a:t>Segreteria Organizzativa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000" dirty="0" smtClean="0">
              <a:latin typeface="Verdana" panose="020B0604030504040204" pitchFamily="34" charset="0"/>
              <a:ea typeface="Verdana" panose="020B0604030504040204" pitchFamily="34" charset="0"/>
              <a:cs typeface="Helvetic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UOS Formazione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ATS Insubria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Sede Territoriale di Varese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Via O. Rossi, 9 – 21100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Varese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0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Tel. 0332/27.7561 -  0332/277.545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E-mail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Helvetica" pitchFamily="34" charset="0"/>
                <a:hlinkClick r:id="rId3"/>
              </a:rPr>
              <a:t>formazione@ats-insubria.i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t</a:t>
            </a:r>
            <a:endParaRPr lang="it-IT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 rot="5400000" flipH="1">
            <a:off x="8734489" y="5738686"/>
            <a:ext cx="45719" cy="322199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7278455" y="179999"/>
            <a:ext cx="3181315" cy="2902672"/>
          </a:xfrm>
          <a:prstGeom prst="rect">
            <a:avLst/>
          </a:prstGeom>
          <a:noFill/>
        </p:spPr>
        <p:txBody>
          <a:bodyPr wrap="square" lIns="180000" tIns="180000" rIns="180000" bIns="180000" rtlCol="0">
            <a:spAutoFit/>
          </a:bodyPr>
          <a:lstStyle/>
          <a:p>
            <a:endParaRPr lang="it-IT" sz="2000" b="1" dirty="0" smtClean="0">
              <a:solidFill>
                <a:srgbClr val="007743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it-IT" sz="2000" b="1" dirty="0" smtClean="0">
              <a:solidFill>
                <a:srgbClr val="007743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it-IT" sz="2000" b="1" dirty="0" smtClean="0">
              <a:solidFill>
                <a:srgbClr val="007743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it-IT" sz="900" b="1" dirty="0" smtClean="0">
              <a:solidFill>
                <a:srgbClr val="007743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ctr"/>
            <a:endParaRPr lang="it-IT" sz="1600" b="1" dirty="0" smtClean="0">
              <a:solidFill>
                <a:srgbClr val="007743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 algn="ctr"/>
            <a:r>
              <a:rPr lang="it-IT" sz="1200" b="1" dirty="0">
                <a:solidFill>
                  <a:srgbClr val="007743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Invecchiare bene è possibile. </a:t>
            </a:r>
            <a:endParaRPr lang="it-IT" sz="1200" dirty="0">
              <a:solidFill>
                <a:srgbClr val="007743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  <a:p>
            <a:pPr lvl="0" algn="ctr"/>
            <a:r>
              <a:rPr lang="it-IT" sz="1200" b="1" dirty="0">
                <a:solidFill>
                  <a:srgbClr val="007743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La prevenzione del decadimento cognitivo: </a:t>
            </a:r>
            <a:r>
              <a:rPr lang="it-IT" sz="1200" b="1" dirty="0" smtClean="0">
                <a:solidFill>
                  <a:srgbClr val="007743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nuovi </a:t>
            </a:r>
            <a:r>
              <a:rPr lang="it-IT" sz="1200" b="1" dirty="0">
                <a:solidFill>
                  <a:srgbClr val="007743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orizzonti</a:t>
            </a:r>
            <a:endParaRPr lang="it-IT" sz="1200" dirty="0">
              <a:solidFill>
                <a:srgbClr val="007743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  <a:p>
            <a:pPr algn="ctr"/>
            <a:endParaRPr lang="it-IT" sz="1100" b="1" dirty="0" smtClean="0">
              <a:solidFill>
                <a:srgbClr val="007743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  <a:p>
            <a:pPr algn="ctr"/>
            <a:r>
              <a:rPr lang="it-IT" sz="1100" b="1" dirty="0" smtClean="0">
                <a:solidFill>
                  <a:srgbClr val="007743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Il </a:t>
            </a:r>
            <a:r>
              <a:rPr lang="it-IT" sz="1100" b="1" dirty="0">
                <a:solidFill>
                  <a:srgbClr val="007743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patrimonio artistico e paesaggistico del territorio come risorsa di promozione della </a:t>
            </a:r>
            <a:r>
              <a:rPr lang="it-IT" sz="1100" b="1" dirty="0" smtClean="0">
                <a:solidFill>
                  <a:srgbClr val="007743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salute</a:t>
            </a:r>
            <a:endParaRPr lang="it-IT" sz="1100" b="1" dirty="0">
              <a:solidFill>
                <a:srgbClr val="007743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7258112" y="5372385"/>
            <a:ext cx="3221999" cy="1548455"/>
          </a:xfrm>
          <a:prstGeom prst="rect">
            <a:avLst/>
          </a:prstGeom>
          <a:noFill/>
        </p:spPr>
        <p:txBody>
          <a:bodyPr wrap="square" lIns="360000" tIns="180000" rIns="180000" bIns="180000" rtlCol="0">
            <a:spAutoFit/>
          </a:bodyPr>
          <a:lstStyle/>
          <a:p>
            <a:pPr algn="ctr"/>
            <a:r>
              <a:rPr lang="it-IT" sz="1100" b="1" dirty="0" smtClean="0">
                <a:solidFill>
                  <a:srgbClr val="007743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charset="0"/>
              </a:rPr>
              <a:t>Lunedì 3 ottobre 2022</a:t>
            </a:r>
          </a:p>
          <a:p>
            <a:pPr algn="ctr"/>
            <a:r>
              <a:rPr lang="it-IT" sz="1100" b="1" dirty="0" smtClean="0">
                <a:solidFill>
                  <a:srgbClr val="007743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charset="0"/>
              </a:rPr>
              <a:t>dalle ore 9.00 alle ore 13.00</a:t>
            </a:r>
          </a:p>
          <a:p>
            <a:pPr algn="ctr"/>
            <a:r>
              <a:rPr lang="it-IT" sz="1100" b="1" dirty="0" smtClean="0">
                <a:solidFill>
                  <a:srgbClr val="007743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charset="0"/>
              </a:rPr>
              <a:t>Sala convegni</a:t>
            </a:r>
          </a:p>
          <a:p>
            <a:pPr algn="ctr"/>
            <a:r>
              <a:rPr lang="it-IT" sz="1100" b="1" dirty="0" smtClean="0">
                <a:solidFill>
                  <a:srgbClr val="007743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charset="0"/>
              </a:rPr>
              <a:t>della Provincia di Varese</a:t>
            </a:r>
          </a:p>
          <a:p>
            <a:pPr algn="ctr"/>
            <a:r>
              <a:rPr lang="it-IT" sz="1100" b="1" dirty="0" smtClean="0">
                <a:solidFill>
                  <a:srgbClr val="007743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charset="0"/>
              </a:rPr>
              <a:t>Piazza Libertà 1 –</a:t>
            </a:r>
          </a:p>
          <a:p>
            <a:pPr algn="ctr"/>
            <a:r>
              <a:rPr lang="it-IT" sz="1100" b="1" dirty="0" smtClean="0">
                <a:solidFill>
                  <a:srgbClr val="007743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charset="0"/>
              </a:rPr>
              <a:t>Varese ed online su </a:t>
            </a:r>
          </a:p>
          <a:p>
            <a:pPr algn="ctr"/>
            <a:r>
              <a:rPr lang="it-IT" sz="1100" b="1" dirty="0" smtClean="0">
                <a:solidFill>
                  <a:srgbClr val="007743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charset="0"/>
              </a:rPr>
              <a:t>Piattaforma ATS  Insubria </a:t>
            </a:r>
            <a:endParaRPr lang="it-IT" sz="1100" b="1" dirty="0">
              <a:solidFill>
                <a:srgbClr val="007743"/>
              </a:solidFill>
              <a:latin typeface="Verdana" panose="020B0604030504040204" pitchFamily="34" charset="0"/>
              <a:ea typeface="Verdana" panose="020B0604030504040204" pitchFamily="34" charset="0"/>
              <a:cs typeface="Helvetica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554871" y="2678810"/>
            <a:ext cx="3572758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  <a:ea typeface="Times New Roman" pitchFamily="18" charset="0"/>
              <a:cs typeface="Helvetic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0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0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0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0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Immagine 1" descr="C:\Users\bottera\Desktop\ATS_Insubri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41124" y="434440"/>
            <a:ext cx="1296141" cy="74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AutoShape 2" descr="Risultati immagini per pension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00" name="AutoShape 4" descr="Risultati immagini per pension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3796395" y="358882"/>
            <a:ext cx="3089710" cy="45397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it-IT" sz="10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Modalita'</a:t>
            </a:r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di iscrizione all'evento</a:t>
            </a:r>
          </a:p>
          <a:p>
            <a:r>
              <a:rPr lang="it-IT" sz="1050" dirty="0" smtClean="0">
                <a:latin typeface="Verdana" panose="020B0604030504040204" pitchFamily="34" charset="0"/>
                <a:ea typeface="Verdana" panose="020B0604030504040204" pitchFamily="34" charset="0"/>
              </a:rPr>
              <a:t>Online </a:t>
            </a:r>
            <a:r>
              <a:rPr lang="it-IT" sz="1050" dirty="0">
                <a:latin typeface="Verdana" panose="020B0604030504040204" pitchFamily="34" charset="0"/>
                <a:ea typeface="Verdana" panose="020B0604030504040204" pitchFamily="34" charset="0"/>
              </a:rPr>
              <a:t>tramite la Intranet Aziendale/Sito </a:t>
            </a:r>
            <a:r>
              <a:rPr lang="it-IT" sz="1050" dirty="0" smtClean="0">
                <a:latin typeface="Verdana" panose="020B0604030504040204" pitchFamily="34" charset="0"/>
                <a:ea typeface="Verdana" panose="020B0604030504040204" pitchFamily="34" charset="0"/>
              </a:rPr>
              <a:t>Aziendale</a:t>
            </a:r>
          </a:p>
          <a:p>
            <a:endParaRPr lang="it-IT" sz="1050" b="1" u="sng" dirty="0" smtClean="0">
              <a:latin typeface="Verdana" panose="020B0604030504040204" pitchFamily="34" charset="0"/>
              <a:ea typeface="Verdana" panose="020B0604030504040204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sz="10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Quota </a:t>
            </a:r>
            <a:r>
              <a:rPr lang="it-IT" sz="1000" b="1" u="sng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di partecipazione</a:t>
            </a:r>
            <a:r>
              <a:rPr lang="it-IT" sz="10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: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Gratuito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Partecipazione e crediti ECM</a:t>
            </a:r>
          </a:p>
          <a:p>
            <a:pPr algn="just"/>
            <a:endParaRPr lang="it-IT" sz="105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 soglia di partecipazione richiesta è del 100% delle ore totali previste dal programma per eventi residenziali di durata uguale o inferiore a 6 ore.</a:t>
            </a:r>
          </a:p>
          <a:p>
            <a:pPr algn="just"/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Secondo le indicazioni contenute nel Decreto Direzione Generale Welfare n. 18429 del   23/12/2021, all’evento sono stati preassegnati n. 4 crediti ECM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L’attestato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crediti relativo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all’ evento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sarà rilasciato solo ed esclusivamente ai partecipanti che avranno superato la soglia dell’80% del questionario di apprendimento, che avranno raggiunto la soglia minima di partecipazione, che avranno compilato il questionario di gradimento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L'evento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è realizzato in convenzione con il Consiglio Regionale della Lombardia dell'Ordine degli Assistenti Sociali. E' stato richiesto il riconoscimento dei crediti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FC.AS</a:t>
            </a:r>
          </a:p>
          <a:p>
            <a:pPr lvl="0"/>
            <a:endParaRPr lang="it-IT" sz="1200" dirty="0">
              <a:solidFill>
                <a:prstClr val="black"/>
              </a:solidFill>
              <a:latin typeface="Helvetica Light"/>
            </a:endParaRPr>
          </a:p>
        </p:txBody>
      </p:sp>
      <p:pic>
        <p:nvPicPr>
          <p:cNvPr id="18" name="Picture 2" descr="65024613422944960161789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1662" y="3184368"/>
            <a:ext cx="3102705" cy="205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043" y="6214567"/>
            <a:ext cx="1621677" cy="896190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3958703" y="5496119"/>
            <a:ext cx="2852973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05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Evento realizzato con il contributo del Programma Mattone Internazionale Salute – </a:t>
            </a:r>
            <a:r>
              <a:rPr lang="it-IT" sz="105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ProMIS</a:t>
            </a:r>
            <a:endParaRPr lang="it-IT" sz="105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306" y="434441"/>
            <a:ext cx="1310045" cy="78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>
            <a:spLocks/>
          </p:cNvSpPr>
          <p:nvPr/>
        </p:nvSpPr>
        <p:spPr>
          <a:xfrm>
            <a:off x="3725444" y="179999"/>
            <a:ext cx="3221999" cy="72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9085" tIns="229085" rIns="229085" bIns="229085" rtlCol="0" anchor="ctr"/>
          <a:lstStyle/>
          <a:p>
            <a:pPr algn="ctr"/>
            <a:endParaRPr lang="it-IT" sz="1273"/>
          </a:p>
        </p:txBody>
      </p:sp>
      <p:sp>
        <p:nvSpPr>
          <p:cNvPr id="29" name="Rettangolo 28"/>
          <p:cNvSpPr/>
          <p:nvPr/>
        </p:nvSpPr>
        <p:spPr>
          <a:xfrm>
            <a:off x="-198710" y="-251652"/>
            <a:ext cx="10890523" cy="7811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endParaRPr lang="it-IT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-198710" y="-251811"/>
            <a:ext cx="10909420" cy="7811645"/>
          </a:xfrm>
          <a:prstGeom prst="rect">
            <a:avLst/>
          </a:prstGeom>
          <a:noFill/>
        </p:spPr>
        <p:txBody>
          <a:bodyPr wrap="square" lIns="216000" tIns="216000" rIns="216000" bIns="216000" numCol="3" spcCol="540000" rtlCol="0">
            <a:noAutofit/>
          </a:bodyPr>
          <a:lstStyle/>
          <a:p>
            <a:pPr algn="just"/>
            <a:endParaRPr lang="it-IT" sz="11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it-IT" sz="11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BREVE PREMESSA:</a:t>
            </a:r>
          </a:p>
          <a:p>
            <a:pPr algn="just">
              <a:lnSpc>
                <a:spcPct val="150000"/>
              </a:lnSpc>
            </a:pP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</a:rPr>
              <a:t>L'arte si avvale di potenzialità comunicative che superano le possibilità dei codici linguistici e veicola contenuti di interesse universale, capaci di parlare anche alla sensibilità di individui privi di nozioni specifiche. Tutto il patrimonio culturale, dalle opere pittoriche, a quelle architettoniche, letterarie e musicali può offrire molto sul versante della costruzione del benessere psichico ed anche sul versante della prevenzione e della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cura. L'OMS,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</a:rPr>
              <a:t>in un report del 2019, "il Valore delle Arti sul Benessere e la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Salute«,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</a:rPr>
              <a:t>apre a nuove prospettive nei processi di </a:t>
            </a:r>
            <a:r>
              <a:rPr lang="it-IT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salutogenesi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</a:rPr>
              <a:t> attraverso la valorizzazione di risorse rinvenibili nel patrimonio culturale e ambientale dei territori. </a:t>
            </a:r>
          </a:p>
          <a:p>
            <a:pPr algn="just">
              <a:lnSpc>
                <a:spcPct val="150000"/>
              </a:lnSpc>
            </a:pP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</a:rPr>
              <a:t>Il </a:t>
            </a:r>
            <a:r>
              <a:rPr lang="it-IT" sz="1000" i="1" dirty="0" err="1">
                <a:latin typeface="Verdana" panose="020B0604030504040204" pitchFamily="34" charset="0"/>
                <a:ea typeface="Verdana" panose="020B0604030504040204" pitchFamily="34" charset="0"/>
              </a:rPr>
              <a:t>webinar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</a:rPr>
              <a:t> viene proposto con lo scopo di fornire elementi conoscitivi per la progettazione di percorsi di prevenzione e cura che si avvalgono di risorse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culturali e artistiche del territorio. Il progetto rientra nella prospettiva metodologica del </a:t>
            </a:r>
            <a:r>
              <a:rPr lang="it-IT" sz="10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community </a:t>
            </a:r>
            <a:r>
              <a:rPr lang="it-IT" sz="1000" i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learning</a:t>
            </a:r>
            <a:r>
              <a:rPr lang="it-IT" sz="10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e fa riferimento, per l'area tematica, alle seguenti indicazioni:</a:t>
            </a:r>
          </a:p>
          <a:p>
            <a:pPr>
              <a:lnSpc>
                <a:spcPct val="150000"/>
              </a:lnSpc>
            </a:pP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• Piano di Prevenzione Regionale 2020-2025 </a:t>
            </a:r>
          </a:p>
          <a:p>
            <a:pPr>
              <a:lnSpc>
                <a:spcPct val="150000"/>
              </a:lnSpc>
            </a:pP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• Report OMS 2019 "II valore delle arti sul benessere e la salute" </a:t>
            </a:r>
          </a:p>
          <a:p>
            <a:pPr>
              <a:lnSpc>
                <a:spcPct val="150000"/>
              </a:lnSpc>
            </a:pP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• Agenda 2030 per lo sviluppo sostenibile </a:t>
            </a:r>
          </a:p>
          <a:p>
            <a:pPr>
              <a:lnSpc>
                <a:spcPct val="150000"/>
              </a:lnSpc>
            </a:pP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•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</a:rPr>
              <a:t>Convenzione di Faro 2005</a:t>
            </a:r>
          </a:p>
          <a:p>
            <a:pPr algn="just"/>
            <a:endParaRPr lang="it-IT" sz="11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it-IT" sz="11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it-IT" sz="11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it-IT" sz="11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it-IT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it-IT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METODOLOGIA </a:t>
            </a:r>
            <a:r>
              <a:rPr lang="it-IT" sz="1000" b="1" dirty="0">
                <a:latin typeface="Verdana" panose="020B0604030504040204" pitchFamily="34" charset="0"/>
                <a:ea typeface="Verdana" panose="020B0604030504040204" pitchFamily="34" charset="0"/>
              </a:rPr>
              <a:t>DIDATTICA:</a:t>
            </a:r>
          </a:p>
          <a:p>
            <a:pPr algn="just"/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Lezione/discussione</a:t>
            </a:r>
            <a:r>
              <a:rPr lang="it-IT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r>
              <a:rPr lang="it-IT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it-IT" sz="1000" b="1" dirty="0">
                <a:latin typeface="Verdana" panose="020B0604030504040204" pitchFamily="34" charset="0"/>
                <a:ea typeface="Verdana" panose="020B0604030504040204" pitchFamily="34" charset="0"/>
              </a:rPr>
              <a:t>OBIETTIVI FORMATIVI: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000" dirty="0">
                <a:solidFill>
                  <a:srgbClr val="191919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Empowerment delle figure professionali che nei diversi ambiti e settori possono incidere nella promozione del benessere individuale e collettivo, attraverso la valorizzazione di una cultura </a:t>
            </a:r>
            <a:r>
              <a:rPr lang="it-IT" sz="1000" dirty="0" smtClean="0">
                <a:solidFill>
                  <a:srgbClr val="191919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multidisciplinare </a:t>
            </a:r>
            <a:r>
              <a:rPr lang="it-IT" sz="1000" dirty="0">
                <a:solidFill>
                  <a:srgbClr val="191919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 grado di offrire all'individuo e alle </a:t>
            </a:r>
            <a:r>
              <a:rPr lang="it-IT" sz="1000" dirty="0" smtClean="0">
                <a:solidFill>
                  <a:srgbClr val="191919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comunità </a:t>
            </a:r>
            <a:r>
              <a:rPr lang="it-IT" sz="1000" dirty="0">
                <a:solidFill>
                  <a:srgbClr val="191919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nuove opportunità di interazione con l'ambiente sociale e relazionale, nel processo di tutela del benessere. </a:t>
            </a:r>
            <a:endParaRPr lang="it-IT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000" dirty="0">
                <a:solidFill>
                  <a:srgbClr val="191919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Valorizzazione del patrimonio artistico territoriale come utile risorsa nella costruzione di itinerari culturali utili ai fini della implementazione di una buona riserva cognitiva, per contrastare e rallentare i processi degenerativi in ambito cognitivo/mnemonico e preservare la capacita di self management nelle fasi avanzate della vita. </a:t>
            </a:r>
            <a:endParaRPr lang="it-IT" sz="1000" dirty="0" smtClean="0">
              <a:solidFill>
                <a:srgbClr val="191919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000" dirty="0" smtClean="0">
                <a:solidFill>
                  <a:srgbClr val="191919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Valorizzazione </a:t>
            </a:r>
            <a:r>
              <a:rPr lang="it-IT" sz="1000" dirty="0">
                <a:solidFill>
                  <a:srgbClr val="191919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del carattere inclusivo delle iniziative destinate ai cittadini anche in una prospettiva di </a:t>
            </a:r>
            <a:r>
              <a:rPr lang="it-IT" sz="1000" i="1" dirty="0" err="1">
                <a:solidFill>
                  <a:srgbClr val="191919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urban</a:t>
            </a:r>
            <a:r>
              <a:rPr lang="it-IT" sz="1000" i="1" dirty="0">
                <a:solidFill>
                  <a:srgbClr val="191919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it-IT" sz="1000" i="1" dirty="0" err="1" smtClean="0">
                <a:solidFill>
                  <a:srgbClr val="191919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health</a:t>
            </a:r>
            <a:r>
              <a:rPr lang="it-IT" sz="1000" i="1" dirty="0" smtClean="0">
                <a:solidFill>
                  <a:srgbClr val="191919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</a:p>
          <a:p>
            <a:endParaRPr lang="it-IT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100" dirty="0">
              <a:latin typeface="Helvetica Light"/>
            </a:endParaRPr>
          </a:p>
          <a:p>
            <a:endParaRPr lang="it-IT" sz="1100" dirty="0" smtClean="0">
              <a:latin typeface="Helvetica Light"/>
            </a:endParaRPr>
          </a:p>
          <a:p>
            <a:endParaRPr lang="it-IT" sz="1100" dirty="0">
              <a:latin typeface="Helvetica Light"/>
            </a:endParaRPr>
          </a:p>
          <a:p>
            <a:endParaRPr lang="it-IT" sz="1100" dirty="0" smtClean="0">
              <a:latin typeface="Helvetica Light"/>
            </a:endParaRPr>
          </a:p>
          <a:p>
            <a:endParaRPr lang="it-IT" sz="1100" dirty="0" smtClean="0">
              <a:latin typeface="Helvetica Light"/>
            </a:endParaRPr>
          </a:p>
          <a:p>
            <a:pPr>
              <a:lnSpc>
                <a:spcPct val="150000"/>
              </a:lnSpc>
            </a:pPr>
            <a:endParaRPr lang="it-IT" sz="1050" b="1" dirty="0" smtClean="0">
              <a:latin typeface="Helvetica" panose="020B060402020202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050" b="1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Registrazione dei partecipanti:</a:t>
            </a:r>
          </a:p>
          <a:p>
            <a:pPr>
              <a:lnSpc>
                <a:spcPct val="150000"/>
              </a:lnSpc>
            </a:pPr>
            <a:r>
              <a:rPr lang="it-IT" sz="105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dalle ore 8.45 alle ore 9.00</a:t>
            </a:r>
          </a:p>
          <a:p>
            <a:pPr>
              <a:lnSpc>
                <a:spcPct val="150000"/>
              </a:lnSpc>
            </a:pPr>
            <a:endParaRPr lang="it-IT" sz="900" dirty="0" smtClean="0"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050" b="1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Ore 09.00 - 9.30 </a:t>
            </a:r>
          </a:p>
          <a:p>
            <a:pPr>
              <a:lnSpc>
                <a:spcPct val="150000"/>
              </a:lnSpc>
            </a:pPr>
            <a:r>
              <a:rPr lang="it-IT" sz="1000" b="1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Saluti istituzionali: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000" i="1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Lucas Maria Gutierrez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- Direttore Generale ATS Insubria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000" i="1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Emanuele Monti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– Presidente Commissione sanità e Politiche sociali Regione Lombardia</a:t>
            </a:r>
          </a:p>
          <a:p>
            <a:pPr>
              <a:lnSpc>
                <a:spcPct val="150000"/>
              </a:lnSpc>
            </a:pPr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Ore 09.30- 10.00</a:t>
            </a:r>
          </a:p>
          <a:p>
            <a:pPr>
              <a:lnSpc>
                <a:spcPct val="150000"/>
              </a:lnSpc>
            </a:pP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L’arte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e il paesaggio nei percorsi di prevenzione e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cura - </a:t>
            </a:r>
            <a:r>
              <a:rPr lang="it-IT" sz="1000" i="1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 Alessandra Mammano</a:t>
            </a:r>
          </a:p>
          <a:p>
            <a:pPr>
              <a:lnSpc>
                <a:spcPct val="150000"/>
              </a:lnSpc>
            </a:pPr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Ore 10.00 – 11.00</a:t>
            </a:r>
          </a:p>
          <a:p>
            <a:pPr>
              <a:lnSpc>
                <a:spcPct val="150000"/>
              </a:lnSpc>
            </a:pP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Il benessere della persona - </a:t>
            </a:r>
            <a:r>
              <a:rPr lang="it-IT" sz="1000" i="1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 Leonardo Salvemini</a:t>
            </a:r>
          </a:p>
          <a:p>
            <a:pPr>
              <a:lnSpc>
                <a:spcPct val="150000"/>
              </a:lnSpc>
            </a:pPr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Ore 11.00 – 12.00</a:t>
            </a:r>
          </a:p>
          <a:p>
            <a:pPr>
              <a:lnSpc>
                <a:spcPct val="150000"/>
              </a:lnSpc>
            </a:pP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L'arte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e il patrimonio culturale nella prospettiva della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«persona» - </a:t>
            </a:r>
            <a:r>
              <a:rPr lang="it-IT" sz="1000" i="1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 Tiziana Zanetti</a:t>
            </a:r>
          </a:p>
          <a:p>
            <a:pPr>
              <a:lnSpc>
                <a:spcPct val="150000"/>
              </a:lnSpc>
            </a:pPr>
            <a:r>
              <a:rPr lang="it-IT" sz="10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Ore </a:t>
            </a:r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12.00 – 13.00</a:t>
            </a:r>
          </a:p>
          <a:p>
            <a:pPr>
              <a:lnSpc>
                <a:spcPct val="150000"/>
              </a:lnSpc>
            </a:pP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L'arte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e la sua tutela dal punto di </a:t>
            </a:r>
            <a:r>
              <a:rPr lang="it-IT" sz="1000" spc="-27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vista della Giustizia nella</a:t>
            </a:r>
            <a:r>
              <a:rPr lang="it-IT" sz="1000" spc="5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prospettiva del rapporto</a:t>
            </a:r>
            <a:r>
              <a:rPr lang="it-IT" sz="1000" spc="5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individuo-contesto ambientale e</a:t>
            </a:r>
            <a:r>
              <a:rPr lang="it-IT" sz="1000" spc="5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 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culturale -</a:t>
            </a:r>
            <a:r>
              <a:rPr lang="it-IT" sz="1000" i="1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 Annalisa Palomba</a:t>
            </a:r>
            <a:endParaRPr lang="it-IT" sz="1000" dirty="0" smtClean="0"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  <a:p>
            <a:endParaRPr lang="it-IT" sz="1000" dirty="0" smtClean="0"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  <a:p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13.00</a:t>
            </a:r>
            <a:r>
              <a:rPr lang="it-IT" sz="1000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  Compilazione 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test di valutazione e </a:t>
            </a:r>
            <a:r>
              <a:rPr lang="it-IT" sz="1000" dirty="0" err="1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customer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 </a:t>
            </a:r>
            <a:r>
              <a:rPr lang="it-IT" sz="1000" dirty="0" err="1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satisfaction</a:t>
            </a:r>
            <a:endParaRPr lang="it-IT" sz="1000" dirty="0"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  <a:p>
            <a:endParaRPr lang="it-IT" sz="1000" dirty="0"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  <a:p>
            <a:endParaRPr lang="it-IT" sz="1000" dirty="0" smtClean="0"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  <a:p>
            <a:r>
              <a:rPr lang="it-IT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 </a:t>
            </a:r>
            <a:endParaRPr lang="it-IT" sz="1000" dirty="0" smtClean="0"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  <a:p>
            <a:endParaRPr lang="it-IT" sz="1100" b="1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it-IT" sz="1100" b="1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it-IT" sz="11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 </a:t>
            </a:r>
          </a:p>
        </p:txBody>
      </p:sp>
      <p:cxnSp>
        <p:nvCxnSpPr>
          <p:cNvPr id="6" name="Connettore 1 5"/>
          <p:cNvCxnSpPr/>
          <p:nvPr/>
        </p:nvCxnSpPr>
        <p:spPr>
          <a:xfrm>
            <a:off x="7127629" y="159"/>
            <a:ext cx="0" cy="7559675"/>
          </a:xfrm>
          <a:prstGeom prst="line">
            <a:avLst/>
          </a:prstGeom>
          <a:ln w="95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3554871" y="0"/>
            <a:ext cx="0" cy="7559675"/>
          </a:xfrm>
          <a:prstGeom prst="line">
            <a:avLst/>
          </a:prstGeom>
          <a:ln w="952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57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765370ADB4BD74FBD8950B2AE58E116" ma:contentTypeVersion="10" ma:contentTypeDescription="Creare un nuovo documento." ma:contentTypeScope="" ma:versionID="feb6b21dd05a8058a5bcb49be5e0efad">
  <xsd:schema xmlns:xsd="http://www.w3.org/2001/XMLSchema" xmlns:xs="http://www.w3.org/2001/XMLSchema" xmlns:p="http://schemas.microsoft.com/office/2006/metadata/properties" xmlns:ns2="1417a50c-808b-41e5-b0cc-d01412f54869" xmlns:ns3="a132f300-9add-4207-89e3-3112703f036a" targetNamespace="http://schemas.microsoft.com/office/2006/metadata/properties" ma:root="true" ma:fieldsID="27ecb72cfe6b35d334a30cebf47b5759" ns2:_="" ns3:_="">
    <xsd:import namespace="1417a50c-808b-41e5-b0cc-d01412f54869"/>
    <xsd:import namespace="a132f300-9add-4207-89e3-3112703f03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a50c-808b-41e5-b0cc-d01412f548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Tag immagine" ma:readOnly="false" ma:fieldId="{5cf76f15-5ced-4ddc-b409-7134ff3c332f}" ma:taxonomyMulti="true" ma:sspId="89d38da7-eff4-4c22-a49c-c284e93df2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32f300-9add-4207-89e3-3112703f036a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dadac1d-de4e-42ed-9fbd-d1417df7f5f9}" ma:internalName="TaxCatchAll" ma:showField="CatchAllData" ma:web="a132f300-9add-4207-89e3-3112703f03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132f300-9add-4207-89e3-3112703f036a" xsi:nil="true"/>
    <lcf76f155ced4ddcb4097134ff3c332f xmlns="1417a50c-808b-41e5-b0cc-d01412f5486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7BB0498-0313-435B-A9B3-9B88A571FC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FAA16E-184D-46E3-A2DB-36C2907AD8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a50c-808b-41e5-b0cc-d01412f54869"/>
    <ds:schemaRef ds:uri="a132f300-9add-4207-89e3-3112703f03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6718C8-633E-4CB5-B886-AC95326701F9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a132f300-9add-4207-89e3-3112703f036a"/>
    <ds:schemaRef ds:uri="http://schemas.microsoft.com/office/2006/metadata/properties"/>
    <ds:schemaRef ds:uri="http://purl.org/dc/dcmitype/"/>
    <ds:schemaRef ds:uri="http://schemas.openxmlformats.org/package/2006/metadata/core-properties"/>
    <ds:schemaRef ds:uri="1417a50c-808b-41e5-b0cc-d01412f5486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2650</TotalTime>
  <Words>772</Words>
  <Application>Microsoft Office PowerPoint</Application>
  <PresentationFormat>Personalizzato</PresentationFormat>
  <Paragraphs>108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Helvetica Light</vt:lpstr>
      <vt:lpstr>Palatino Linotype</vt:lpstr>
      <vt:lpstr>Symbol</vt:lpstr>
      <vt:lpstr>Times New Roman</vt:lpstr>
      <vt:lpstr>Verdana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[inserisci il testo]</dc:title>
  <dc:creator>Utente di Microsoft Office</dc:creator>
  <cp:lastModifiedBy>Mammano Alessandra Santina</cp:lastModifiedBy>
  <cp:revision>143</cp:revision>
  <dcterms:created xsi:type="dcterms:W3CDTF">2015-07-08T12:22:08Z</dcterms:created>
  <dcterms:modified xsi:type="dcterms:W3CDTF">2022-09-21T10:54:53Z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0x01010058409F69CBE28149B6FA16145B1AF12E</vt:lpwstr>
  </property>
</Properties>
</file>